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8" r:id="rId3"/>
    <p:sldId id="261" r:id="rId4"/>
    <p:sldId id="302" r:id="rId5"/>
    <p:sldId id="309" r:id="rId6"/>
    <p:sldId id="259" r:id="rId7"/>
    <p:sldId id="267" r:id="rId8"/>
    <p:sldId id="274" r:id="rId9"/>
    <p:sldId id="277" r:id="rId10"/>
    <p:sldId id="273" r:id="rId11"/>
    <p:sldId id="299" r:id="rId12"/>
    <p:sldId id="279" r:id="rId13"/>
    <p:sldId id="304" r:id="rId14"/>
    <p:sldId id="306" r:id="rId15"/>
    <p:sldId id="266" r:id="rId16"/>
    <p:sldId id="281" r:id="rId17"/>
  </p:sldIdLst>
  <p:sldSz cx="9144000" cy="5143500" type="screen16x9"/>
  <p:notesSz cx="6858000" cy="9144000"/>
  <p:embeddedFontLst>
    <p:embeddedFont>
      <p:font typeface="Catamaran Light" panose="020B0604020202020204" charset="0"/>
      <p:regular r:id="rId20"/>
      <p:bold r:id="rId21"/>
    </p:embeddedFont>
    <p:embeddedFont>
      <p:font typeface="Comic Sans MS" panose="030F0702030302020204" pitchFamily="66" charset="0"/>
      <p:regular r:id="rId22"/>
      <p:bold r:id="rId23"/>
      <p:italic r:id="rId24"/>
      <p:boldItalic r:id="rId25"/>
    </p:embeddedFont>
    <p:embeddedFont>
      <p:font typeface="DM Sans" pitchFamily="2" charset="0"/>
      <p:regular r:id="rId26"/>
      <p:bold r:id="rId27"/>
      <p:italic r:id="rId28"/>
      <p:boldItalic r:id="rId29"/>
    </p:embeddedFont>
    <p:embeddedFont>
      <p:font typeface="Fira Sans Extra Condensed Medium" panose="020B0604020202020204" charset="0"/>
      <p:regular r:id="rId30"/>
      <p:bold r:id="rId31"/>
      <p:italic r:id="rId32"/>
      <p:boldItalic r:id="rId33"/>
    </p:embeddedFont>
    <p:embeddedFont>
      <p:font typeface="Livvic" pitchFamily="2" charset="0"/>
      <p:regular r:id="rId34"/>
      <p:bold r:id="rId35"/>
      <p:italic r:id="rId36"/>
      <p:boldItalic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717D"/>
    <a:srgbClr val="1F4E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A495E1-1861-47FD-945A-454936546B66}">
  <a:tblStyle styleId="{C7A495E1-1861-47FD-945A-454936546B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839" autoAdjust="0"/>
  </p:normalViewPr>
  <p:slideViewPr>
    <p:cSldViewPr snapToGrid="0">
      <p:cViewPr varScale="1">
        <p:scale>
          <a:sx n="105" d="100"/>
          <a:sy n="105" d="100"/>
        </p:scale>
        <p:origin x="94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20" Type="http://schemas.openxmlformats.org/officeDocument/2006/relationships/font" Target="fonts/font1.fntdata"/><Relationship Id="rId41" Type="http://schemas.openxmlformats.org/officeDocument/2006/relationships/font" Target="fonts/font2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1066B79-988E-A4F8-A37F-A138C9E537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31167E-FC6B-B74E-3295-EEAA5DE9C9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D689C-7963-4B49-BC82-1A33FB2297BE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B3136D-E1B8-F18E-119D-C95810EEDE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mmm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C76854-AA61-F068-9F33-83E3C3E049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7F1765-B33D-4E7F-8B5C-FDF9C7D603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27094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158d5a3e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158d5a3e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158d5a3e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158d5a3e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17727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3e13d9a7e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3e13d9a7e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3e13d9a7e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3e13d9a7e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6243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3e13d9a7e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3e13d9a7e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82939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3e13d9a7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3e13d9a7e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e13d9a7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3e13d9a7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4113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6254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3e13d9a7e_0_7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3e13d9a7e_0_7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158d5a3e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158d5a3e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3e13d9a7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3e13d9a7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35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7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 idx="2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ctrTitle" idx="5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6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35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CUSTOM_38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ctrTitle"/>
          </p:nvPr>
        </p:nvSpPr>
        <p:spPr>
          <a:xfrm>
            <a:off x="769725" y="1310050"/>
            <a:ext cx="343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title" idx="2" hasCustomPrompt="1"/>
          </p:nvPr>
        </p:nvSpPr>
        <p:spPr>
          <a:xfrm rot="5400000">
            <a:off x="7142178" y="3570226"/>
            <a:ext cx="1738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3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CUSTOM_3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2258125" y="3106325"/>
            <a:ext cx="3029100" cy="10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ctrTitle"/>
          </p:nvPr>
        </p:nvSpPr>
        <p:spPr>
          <a:xfrm rot="5400000">
            <a:off x="7241489" y="1041025"/>
            <a:ext cx="1702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34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1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ctrTitle" idx="2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3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ctrTitle" idx="4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CUSTOM_11_1_2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7" r:id="rId4"/>
    <p:sldLayoutId id="2147483658" r:id="rId5"/>
    <p:sldLayoutId id="2147483660" r:id="rId6"/>
    <p:sldLayoutId id="2147483662" r:id="rId7"/>
    <p:sldLayoutId id="2147483664" r:id="rId8"/>
    <p:sldLayoutId id="2147483665" r:id="rId9"/>
    <p:sldLayoutId id="2147483671" r:id="rId10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ountain with trees and a lake&#10;&#10;Description automatically generated">
            <a:extLst>
              <a:ext uri="{FF2B5EF4-FFF2-40B4-BE49-F238E27FC236}">
                <a16:creationId xmlns:a16="http://schemas.microsoft.com/office/drawing/2014/main" id="{23C70F8D-1E90-39D5-5FCD-09CFF748A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592" y="0"/>
            <a:ext cx="6929406" cy="5143500"/>
          </a:xfrm>
          <a:prstGeom prst="rect">
            <a:avLst/>
          </a:prstGeom>
        </p:spPr>
      </p:pic>
      <p:sp>
        <p:nvSpPr>
          <p:cNvPr id="128" name="Google Shape;128;p26"/>
          <p:cNvSpPr/>
          <p:nvPr/>
        </p:nvSpPr>
        <p:spPr>
          <a:xfrm rot="5400000">
            <a:off x="1277808" y="-84510"/>
            <a:ext cx="3555525" cy="5026500"/>
          </a:xfrm>
          <a:prstGeom prst="rect">
            <a:avLst/>
          </a:prstGeom>
          <a:solidFill>
            <a:srgbClr val="43717D"/>
          </a:solidFill>
          <a:ln>
            <a:solidFill>
              <a:srgbClr val="4371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ctrTitle"/>
          </p:nvPr>
        </p:nvSpPr>
        <p:spPr>
          <a:xfrm>
            <a:off x="747972" y="1680600"/>
            <a:ext cx="4892628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solidFill>
                  <a:schemeClr val="tx2"/>
                </a:solidFill>
              </a:rPr>
              <a:t>Proiectarea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ro-RO" sz="3200" dirty="0">
                <a:solidFill>
                  <a:schemeClr val="tx2"/>
                </a:solidFill>
              </a:rPr>
              <a:t>ș</a:t>
            </a:r>
            <a:r>
              <a:rPr lang="en-US" sz="3200" dirty="0" err="1">
                <a:solidFill>
                  <a:schemeClr val="tx2"/>
                </a:solidFill>
              </a:rPr>
              <a:t>i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 err="1">
                <a:solidFill>
                  <a:schemeClr val="tx2"/>
                </a:solidFill>
              </a:rPr>
              <a:t>implementar</a:t>
            </a:r>
            <a:r>
              <a:rPr lang="ro-RO" sz="3200" dirty="0">
                <a:solidFill>
                  <a:schemeClr val="tx2"/>
                </a:solidFill>
              </a:rPr>
              <a:t>e</a:t>
            </a:r>
            <a:r>
              <a:rPr lang="en-US" sz="3200" dirty="0">
                <a:solidFill>
                  <a:schemeClr val="tx2"/>
                </a:solidFill>
              </a:rPr>
              <a:t>a </a:t>
            </a:r>
            <a:r>
              <a:rPr lang="en-US" sz="3200" dirty="0" err="1">
                <a:solidFill>
                  <a:schemeClr val="tx2"/>
                </a:solidFill>
              </a:rPr>
              <a:t>unei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 err="1">
                <a:solidFill>
                  <a:schemeClr val="tx2"/>
                </a:solidFill>
              </a:rPr>
              <a:t>aplica</a:t>
            </a:r>
            <a:r>
              <a:rPr lang="ro-RO" sz="3200" dirty="0">
                <a:solidFill>
                  <a:schemeClr val="tx2"/>
                </a:solidFill>
              </a:rPr>
              <a:t>ț</a:t>
            </a:r>
            <a:r>
              <a:rPr lang="en-US" sz="3200" dirty="0">
                <a:solidFill>
                  <a:schemeClr val="tx2"/>
                </a:solidFill>
              </a:rPr>
              <a:t>ii web </a:t>
            </a:r>
            <a:r>
              <a:rPr lang="en-US" sz="3200" dirty="0" err="1">
                <a:solidFill>
                  <a:schemeClr val="tx2"/>
                </a:solidFill>
              </a:rPr>
              <a:t>pentru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 err="1">
                <a:solidFill>
                  <a:schemeClr val="tx2"/>
                </a:solidFill>
              </a:rPr>
              <a:t>construirea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 err="1">
                <a:solidFill>
                  <a:schemeClr val="tx2"/>
                </a:solidFill>
              </a:rPr>
              <a:t>itinerariilor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 err="1">
                <a:solidFill>
                  <a:schemeClr val="tx2"/>
                </a:solidFill>
              </a:rPr>
              <a:t>turistice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 err="1">
                <a:solidFill>
                  <a:schemeClr val="tx2"/>
                </a:solidFill>
              </a:rPr>
              <a:t>personalizate</a:t>
            </a:r>
            <a:endParaRPr sz="3200" dirty="0">
              <a:solidFill>
                <a:schemeClr val="tx2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31" name="Google Shape;131;p26"/>
          <p:cNvSpPr/>
          <p:nvPr/>
        </p:nvSpPr>
        <p:spPr>
          <a:xfrm rot="-5400000" flipH="1">
            <a:off x="7255686" y="2318189"/>
            <a:ext cx="3555526" cy="221102"/>
          </a:xfrm>
          <a:prstGeom prst="rect">
            <a:avLst/>
          </a:prstGeom>
          <a:solidFill>
            <a:srgbClr val="43717D"/>
          </a:solidFill>
          <a:ln>
            <a:solidFill>
              <a:srgbClr val="4371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5747F0-0051-C487-0D2E-23010A6045CD}"/>
              </a:ext>
            </a:extLst>
          </p:cNvPr>
          <p:cNvSpPr txBox="1"/>
          <p:nvPr/>
        </p:nvSpPr>
        <p:spPr>
          <a:xfrm>
            <a:off x="1198111" y="3462900"/>
            <a:ext cx="45763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>
                <a:solidFill>
                  <a:schemeClr val="bg1">
                    <a:lumMod val="85000"/>
                  </a:schemeClr>
                </a:solidFill>
              </a:rPr>
              <a:t>Absolvent: Carla-Gabriela HUȘMAN</a:t>
            </a:r>
          </a:p>
          <a:p>
            <a:r>
              <a:rPr lang="ro-RO" sz="1600" dirty="0">
                <a:solidFill>
                  <a:schemeClr val="bg1">
                    <a:lumMod val="85000"/>
                  </a:schemeClr>
                </a:solidFill>
              </a:rPr>
              <a:t>Îndrumător: Ș.l. dr. ing. Silviu Dumitru PAVĂL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using a computer&#10;&#10;Description automatically generated">
            <a:extLst>
              <a:ext uri="{FF2B5EF4-FFF2-40B4-BE49-F238E27FC236}">
                <a16:creationId xmlns:a16="http://schemas.microsoft.com/office/drawing/2014/main" id="{9726654A-3DC6-2345-E927-28BC05BE2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4400" y="1"/>
            <a:ext cx="4275000" cy="2849950"/>
          </a:xfrm>
          <a:prstGeom prst="rect">
            <a:avLst/>
          </a:prstGeom>
        </p:spPr>
      </p:pic>
      <p:sp>
        <p:nvSpPr>
          <p:cNvPr id="383" name="Google Shape;383;p43"/>
          <p:cNvSpPr/>
          <p:nvPr/>
        </p:nvSpPr>
        <p:spPr>
          <a:xfrm>
            <a:off x="1634400" y="2849950"/>
            <a:ext cx="4275000" cy="175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43"/>
          <p:cNvSpPr txBox="1">
            <a:spLocks noGrp="1"/>
          </p:cNvSpPr>
          <p:nvPr>
            <p:ph type="subTitle" idx="1"/>
          </p:nvPr>
        </p:nvSpPr>
        <p:spPr>
          <a:xfrm>
            <a:off x="1950720" y="3058160"/>
            <a:ext cx="3616960" cy="1087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 err="1">
                <a:solidFill>
                  <a:schemeClr val="lt1"/>
                </a:solidFill>
              </a:rPr>
              <a:t>Utilizarea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bazei</a:t>
            </a:r>
            <a:r>
              <a:rPr lang="en-US" sz="1400" dirty="0">
                <a:solidFill>
                  <a:schemeClr val="lt1"/>
                </a:solidFill>
              </a:rPr>
              <a:t> de date la </a:t>
            </a:r>
            <a:r>
              <a:rPr lang="en-US" sz="1400" dirty="0" err="1">
                <a:solidFill>
                  <a:schemeClr val="lt1"/>
                </a:solidFill>
              </a:rPr>
              <a:t>nivel</a:t>
            </a:r>
            <a:r>
              <a:rPr lang="en-US" sz="1400" dirty="0">
                <a:solidFill>
                  <a:schemeClr val="lt1"/>
                </a:solidFill>
              </a:rPr>
              <a:t> de browser </a:t>
            </a:r>
            <a:r>
              <a:rPr lang="en-US" sz="1400" dirty="0" err="1">
                <a:solidFill>
                  <a:schemeClr val="lt1"/>
                </a:solidFill>
              </a:rPr>
              <a:t>și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stocarea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în</a:t>
            </a:r>
            <a:r>
              <a:rPr lang="en-US" sz="1400" dirty="0">
                <a:solidFill>
                  <a:schemeClr val="lt1"/>
                </a:solidFill>
              </a:rPr>
              <a:t> cache </a:t>
            </a:r>
            <a:r>
              <a:rPr lang="en-US" sz="1400" dirty="0" err="1">
                <a:solidFill>
                  <a:schemeClr val="lt1"/>
                </a:solidFill>
              </a:rPr>
              <a:t>protejează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datele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personale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prin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păstrarea</a:t>
            </a:r>
            <a:r>
              <a:rPr lang="en-US" sz="1400" dirty="0">
                <a:solidFill>
                  <a:schemeClr val="lt1"/>
                </a:solidFill>
              </a:rPr>
              <a:t> lor pe </a:t>
            </a:r>
            <a:r>
              <a:rPr lang="en-US" sz="1400" dirty="0" err="1">
                <a:solidFill>
                  <a:schemeClr val="lt1"/>
                </a:solidFill>
              </a:rPr>
              <a:t>dispozitivul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utilizatorului</a:t>
            </a:r>
            <a:r>
              <a:rPr lang="en-US" sz="1400" dirty="0">
                <a:solidFill>
                  <a:schemeClr val="lt1"/>
                </a:solidFill>
              </a:rPr>
              <a:t>, </a:t>
            </a:r>
            <a:r>
              <a:rPr lang="en-US" sz="1400" dirty="0" err="1">
                <a:solidFill>
                  <a:schemeClr val="lt1"/>
                </a:solidFill>
              </a:rPr>
              <a:t>reducând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riscul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expunerii</a:t>
            </a:r>
            <a:r>
              <a:rPr lang="en-US" sz="1400" dirty="0">
                <a:solidFill>
                  <a:schemeClr val="lt1"/>
                </a:solidFill>
              </a:rPr>
              <a:t> </a:t>
            </a:r>
            <a:r>
              <a:rPr lang="en-US" sz="1400" dirty="0" err="1">
                <a:solidFill>
                  <a:schemeClr val="lt1"/>
                </a:solidFill>
              </a:rPr>
              <a:t>informa</a:t>
            </a:r>
            <a:r>
              <a:rPr lang="ro-RO" sz="1400" dirty="0">
                <a:solidFill>
                  <a:schemeClr val="lt1"/>
                </a:solidFill>
              </a:rPr>
              <a:t>țiile personale unei terțe părți.</a:t>
            </a:r>
            <a:endParaRPr lang="en-US" sz="1400" dirty="0">
              <a:solidFill>
                <a:schemeClr val="lt1"/>
              </a:solidFill>
            </a:endParaRPr>
          </a:p>
        </p:txBody>
      </p:sp>
      <p:sp>
        <p:nvSpPr>
          <p:cNvPr id="385" name="Google Shape;385;p43"/>
          <p:cNvSpPr txBox="1">
            <a:spLocks noGrp="1"/>
          </p:cNvSpPr>
          <p:nvPr>
            <p:ph type="ctrTitle"/>
          </p:nvPr>
        </p:nvSpPr>
        <p:spPr>
          <a:xfrm rot="5400000">
            <a:off x="6460657" y="1166474"/>
            <a:ext cx="3231372" cy="13508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Securitatea și protecția datelor</a:t>
            </a:r>
            <a:endParaRPr dirty="0"/>
          </a:p>
        </p:txBody>
      </p:sp>
      <p:sp>
        <p:nvSpPr>
          <p:cNvPr id="386" name="Google Shape;386;p43"/>
          <p:cNvSpPr/>
          <p:nvPr/>
        </p:nvSpPr>
        <p:spPr>
          <a:xfrm>
            <a:off x="0" y="540050"/>
            <a:ext cx="2154500" cy="13855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622;p80">
            <a:extLst>
              <a:ext uri="{FF2B5EF4-FFF2-40B4-BE49-F238E27FC236}">
                <a16:creationId xmlns:a16="http://schemas.microsoft.com/office/drawing/2014/main" id="{7AC5063F-4F3D-1820-77FF-57409B0B82B3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10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4"/>
          <p:cNvSpPr/>
          <p:nvPr/>
        </p:nvSpPr>
        <p:spPr>
          <a:xfrm>
            <a:off x="0" y="229075"/>
            <a:ext cx="3152700" cy="25236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4"/>
          <p:cNvSpPr/>
          <p:nvPr/>
        </p:nvSpPr>
        <p:spPr>
          <a:xfrm>
            <a:off x="3873250" y="3102525"/>
            <a:ext cx="5270700" cy="944100"/>
          </a:xfrm>
          <a:prstGeom prst="rect">
            <a:avLst/>
          </a:prstGeom>
          <a:solidFill>
            <a:srgbClr val="43717D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44"/>
          <p:cNvSpPr txBox="1">
            <a:spLocks noGrp="1"/>
          </p:cNvSpPr>
          <p:nvPr>
            <p:ph type="ctrTitle"/>
          </p:nvPr>
        </p:nvSpPr>
        <p:spPr>
          <a:xfrm>
            <a:off x="6170650" y="229075"/>
            <a:ext cx="4518391" cy="532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800" dirty="0"/>
              <a:t>REZULTATUL </a:t>
            </a:r>
            <a:br>
              <a:rPr lang="ro-RO" sz="2800" dirty="0"/>
            </a:br>
            <a:r>
              <a:rPr lang="ro-RO" sz="2800" dirty="0"/>
              <a:t>OBȚINUT</a:t>
            </a:r>
            <a:endParaRPr sz="2800" dirty="0"/>
          </a:p>
        </p:txBody>
      </p:sp>
      <p:pic>
        <p:nvPicPr>
          <p:cNvPr id="395" name="Google Shape;395;p44"/>
          <p:cNvPicPr preferRelativeResize="0"/>
          <p:nvPr/>
        </p:nvPicPr>
        <p:blipFill rotWithShape="1">
          <a:blip r:embed="rId3">
            <a:alphaModFix/>
          </a:blip>
          <a:srcRect t="8088"/>
          <a:stretch/>
        </p:blipFill>
        <p:spPr>
          <a:xfrm>
            <a:off x="128588" y="540000"/>
            <a:ext cx="4277160" cy="3777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44"/>
          <p:cNvPicPr preferRelativeResize="0"/>
          <p:nvPr/>
        </p:nvPicPr>
        <p:blipFill rotWithShape="1">
          <a:blip r:embed="rId4">
            <a:alphaModFix/>
          </a:blip>
          <a:srcRect b="15239"/>
          <a:stretch/>
        </p:blipFill>
        <p:spPr>
          <a:xfrm>
            <a:off x="995650" y="682025"/>
            <a:ext cx="3273249" cy="1851548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44"/>
          <p:cNvSpPr/>
          <p:nvPr/>
        </p:nvSpPr>
        <p:spPr>
          <a:xfrm>
            <a:off x="2388522" y="1364604"/>
            <a:ext cx="487515" cy="486396"/>
          </a:xfrm>
          <a:custGeom>
            <a:avLst/>
            <a:gdLst/>
            <a:ahLst/>
            <a:cxnLst/>
            <a:rect l="l" t="t" r="r" b="b"/>
            <a:pathLst>
              <a:path w="14878" h="14845" extrusionOk="0">
                <a:moveTo>
                  <a:pt x="4303" y="2636"/>
                </a:moveTo>
                <a:lnTo>
                  <a:pt x="12576" y="7440"/>
                </a:lnTo>
                <a:lnTo>
                  <a:pt x="4303" y="12210"/>
                </a:lnTo>
                <a:lnTo>
                  <a:pt x="4303" y="2636"/>
                </a:lnTo>
                <a:close/>
                <a:moveTo>
                  <a:pt x="7439" y="1"/>
                </a:moveTo>
                <a:cubicBezTo>
                  <a:pt x="3336" y="1"/>
                  <a:pt x="0" y="3303"/>
                  <a:pt x="0" y="7406"/>
                </a:cubicBezTo>
                <a:cubicBezTo>
                  <a:pt x="0" y="11542"/>
                  <a:pt x="3336" y="14845"/>
                  <a:pt x="7439" y="14845"/>
                </a:cubicBezTo>
                <a:cubicBezTo>
                  <a:pt x="11542" y="14845"/>
                  <a:pt x="14877" y="11542"/>
                  <a:pt x="14877" y="7406"/>
                </a:cubicBezTo>
                <a:cubicBezTo>
                  <a:pt x="14877" y="3303"/>
                  <a:pt x="11542" y="1"/>
                  <a:pt x="74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44"/>
          <p:cNvSpPr/>
          <p:nvPr/>
        </p:nvSpPr>
        <p:spPr>
          <a:xfrm>
            <a:off x="1042355" y="2354218"/>
            <a:ext cx="3152751" cy="17585"/>
          </a:xfrm>
          <a:custGeom>
            <a:avLst/>
            <a:gdLst/>
            <a:ahLst/>
            <a:cxnLst/>
            <a:rect l="l" t="t" r="r" b="b"/>
            <a:pathLst>
              <a:path w="148173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147739" y="834"/>
                </a:lnTo>
                <a:cubicBezTo>
                  <a:pt x="147973" y="834"/>
                  <a:pt x="148173" y="634"/>
                  <a:pt x="148173" y="401"/>
                </a:cubicBezTo>
                <a:cubicBezTo>
                  <a:pt x="148173" y="167"/>
                  <a:pt x="147973" y="0"/>
                  <a:pt x="14773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4"/>
          <p:cNvSpPr/>
          <p:nvPr/>
        </p:nvSpPr>
        <p:spPr>
          <a:xfrm>
            <a:off x="1042355" y="2354218"/>
            <a:ext cx="1510383" cy="17585"/>
          </a:xfrm>
          <a:custGeom>
            <a:avLst/>
            <a:gdLst/>
            <a:ahLst/>
            <a:cxnLst/>
            <a:rect l="l" t="t" r="r" b="b"/>
            <a:pathLst>
              <a:path w="70985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70984" y="834"/>
                </a:lnTo>
                <a:lnTo>
                  <a:pt x="709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44"/>
          <p:cNvSpPr/>
          <p:nvPr/>
        </p:nvSpPr>
        <p:spPr>
          <a:xfrm>
            <a:off x="2539116" y="2337350"/>
            <a:ext cx="51832" cy="51302"/>
          </a:xfrm>
          <a:custGeom>
            <a:avLst/>
            <a:gdLst/>
            <a:ahLst/>
            <a:cxnLst/>
            <a:rect l="l" t="t" r="r" b="b"/>
            <a:pathLst>
              <a:path w="2436" h="2436" extrusionOk="0">
                <a:moveTo>
                  <a:pt x="1235" y="1"/>
                </a:moveTo>
                <a:cubicBezTo>
                  <a:pt x="568" y="1"/>
                  <a:pt x="1" y="535"/>
                  <a:pt x="1" y="1202"/>
                </a:cubicBezTo>
                <a:cubicBezTo>
                  <a:pt x="1" y="1902"/>
                  <a:pt x="568" y="2436"/>
                  <a:pt x="1235" y="2436"/>
                </a:cubicBezTo>
                <a:cubicBezTo>
                  <a:pt x="1902" y="2436"/>
                  <a:pt x="2436" y="1902"/>
                  <a:pt x="2436" y="1202"/>
                </a:cubicBezTo>
                <a:cubicBezTo>
                  <a:pt x="2436" y="535"/>
                  <a:pt x="1902" y="1"/>
                  <a:pt x="12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44"/>
          <p:cNvSpPr/>
          <p:nvPr/>
        </p:nvSpPr>
        <p:spPr>
          <a:xfrm>
            <a:off x="1230513" y="2256223"/>
            <a:ext cx="47527" cy="52655"/>
          </a:xfrm>
          <a:custGeom>
            <a:avLst/>
            <a:gdLst/>
            <a:ahLst/>
            <a:cxnLst/>
            <a:rect l="l" t="t" r="r" b="b"/>
            <a:pathLst>
              <a:path w="3337" h="3697" extrusionOk="0">
                <a:moveTo>
                  <a:pt x="361" y="0"/>
                </a:moveTo>
                <a:cubicBezTo>
                  <a:pt x="175" y="0"/>
                  <a:pt x="0" y="151"/>
                  <a:pt x="0" y="380"/>
                </a:cubicBezTo>
                <a:lnTo>
                  <a:pt x="0" y="3349"/>
                </a:lnTo>
                <a:cubicBezTo>
                  <a:pt x="0" y="3551"/>
                  <a:pt x="173" y="3696"/>
                  <a:pt x="358" y="3696"/>
                </a:cubicBezTo>
                <a:cubicBezTo>
                  <a:pt x="417" y="3696"/>
                  <a:pt x="478" y="3681"/>
                  <a:pt x="534" y="3649"/>
                </a:cubicBezTo>
                <a:lnTo>
                  <a:pt x="3103" y="2148"/>
                </a:lnTo>
                <a:cubicBezTo>
                  <a:pt x="3336" y="2015"/>
                  <a:pt x="3336" y="1681"/>
                  <a:pt x="3103" y="1548"/>
                </a:cubicBezTo>
                <a:lnTo>
                  <a:pt x="534" y="47"/>
                </a:lnTo>
                <a:cubicBezTo>
                  <a:pt x="479" y="15"/>
                  <a:pt x="419" y="0"/>
                  <a:pt x="3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44"/>
          <p:cNvSpPr/>
          <p:nvPr/>
        </p:nvSpPr>
        <p:spPr>
          <a:xfrm>
            <a:off x="1288462" y="2252605"/>
            <a:ext cx="10468" cy="59875"/>
          </a:xfrm>
          <a:custGeom>
            <a:avLst/>
            <a:gdLst/>
            <a:ahLst/>
            <a:cxnLst/>
            <a:rect l="l" t="t" r="r" b="b"/>
            <a:pathLst>
              <a:path w="735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lnTo>
                  <a:pt x="1" y="3836"/>
                </a:lnTo>
                <a:cubicBezTo>
                  <a:pt x="1" y="4037"/>
                  <a:pt x="168" y="4203"/>
                  <a:pt x="368" y="4203"/>
                </a:cubicBezTo>
                <a:cubicBezTo>
                  <a:pt x="568" y="4203"/>
                  <a:pt x="735" y="4037"/>
                  <a:pt x="735" y="3836"/>
                </a:cubicBezTo>
                <a:lnTo>
                  <a:pt x="735" y="367"/>
                </a:lnTo>
                <a:cubicBezTo>
                  <a:pt x="735" y="167"/>
                  <a:pt x="568" y="0"/>
                  <a:pt x="3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44"/>
          <p:cNvSpPr/>
          <p:nvPr/>
        </p:nvSpPr>
        <p:spPr>
          <a:xfrm>
            <a:off x="1117448" y="2252605"/>
            <a:ext cx="9984" cy="59875"/>
          </a:xfrm>
          <a:custGeom>
            <a:avLst/>
            <a:gdLst/>
            <a:ahLst/>
            <a:cxnLst/>
            <a:rect l="l" t="t" r="r" b="b"/>
            <a:pathLst>
              <a:path w="701" h="4204" extrusionOk="0">
                <a:moveTo>
                  <a:pt x="367" y="0"/>
                </a:moveTo>
                <a:cubicBezTo>
                  <a:pt x="167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67" y="4203"/>
                  <a:pt x="367" y="4203"/>
                </a:cubicBezTo>
                <a:cubicBezTo>
                  <a:pt x="534" y="4203"/>
                  <a:pt x="701" y="4037"/>
                  <a:pt x="701" y="3836"/>
                </a:cubicBezTo>
                <a:lnTo>
                  <a:pt x="701" y="367"/>
                </a:lnTo>
                <a:cubicBezTo>
                  <a:pt x="701" y="167"/>
                  <a:pt x="567" y="0"/>
                  <a:pt x="3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44"/>
          <p:cNvSpPr/>
          <p:nvPr/>
        </p:nvSpPr>
        <p:spPr>
          <a:xfrm>
            <a:off x="1091314" y="2252605"/>
            <a:ext cx="9998" cy="59875"/>
          </a:xfrm>
          <a:custGeom>
            <a:avLst/>
            <a:gdLst/>
            <a:ahLst/>
            <a:cxnLst/>
            <a:rect l="l" t="t" r="r" b="b"/>
            <a:pathLst>
              <a:path w="702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lnTo>
                  <a:pt x="1" y="3836"/>
                </a:lnTo>
                <a:cubicBezTo>
                  <a:pt x="1" y="4037"/>
                  <a:pt x="168" y="4203"/>
                  <a:pt x="368" y="4203"/>
                </a:cubicBezTo>
                <a:cubicBezTo>
                  <a:pt x="568" y="4203"/>
                  <a:pt x="701" y="4037"/>
                  <a:pt x="701" y="3836"/>
                </a:cubicBezTo>
                <a:lnTo>
                  <a:pt x="701" y="367"/>
                </a:lnTo>
                <a:cubicBezTo>
                  <a:pt x="701" y="167"/>
                  <a:pt x="568" y="0"/>
                  <a:pt x="3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44"/>
          <p:cNvSpPr/>
          <p:nvPr/>
        </p:nvSpPr>
        <p:spPr>
          <a:xfrm>
            <a:off x="6802329" y="2114088"/>
            <a:ext cx="29938" cy="59875"/>
          </a:xfrm>
          <a:custGeom>
            <a:avLst/>
            <a:gdLst/>
            <a:ahLst/>
            <a:cxnLst/>
            <a:rect l="l" t="t" r="r" b="b"/>
            <a:pathLst>
              <a:path w="2102" h="4204" extrusionOk="0">
                <a:moveTo>
                  <a:pt x="334" y="0"/>
                </a:moveTo>
                <a:cubicBezTo>
                  <a:pt x="134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34" y="4203"/>
                  <a:pt x="334" y="4203"/>
                </a:cubicBezTo>
                <a:lnTo>
                  <a:pt x="1735" y="4203"/>
                </a:lnTo>
                <a:cubicBezTo>
                  <a:pt x="1935" y="4203"/>
                  <a:pt x="2102" y="4037"/>
                  <a:pt x="2102" y="3836"/>
                </a:cubicBezTo>
                <a:cubicBezTo>
                  <a:pt x="2102" y="3636"/>
                  <a:pt x="1935" y="3503"/>
                  <a:pt x="1735" y="3503"/>
                </a:cubicBezTo>
                <a:lnTo>
                  <a:pt x="701" y="3503"/>
                </a:lnTo>
                <a:lnTo>
                  <a:pt x="701" y="734"/>
                </a:lnTo>
                <a:lnTo>
                  <a:pt x="1735" y="734"/>
                </a:lnTo>
                <a:cubicBezTo>
                  <a:pt x="1935" y="734"/>
                  <a:pt x="2102" y="567"/>
                  <a:pt x="2102" y="367"/>
                </a:cubicBezTo>
                <a:cubicBezTo>
                  <a:pt x="2102" y="167"/>
                  <a:pt x="1935" y="0"/>
                  <a:pt x="17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44"/>
          <p:cNvSpPr/>
          <p:nvPr/>
        </p:nvSpPr>
        <p:spPr>
          <a:xfrm>
            <a:off x="6840325" y="2114088"/>
            <a:ext cx="30422" cy="59875"/>
          </a:xfrm>
          <a:custGeom>
            <a:avLst/>
            <a:gdLst/>
            <a:ahLst/>
            <a:cxnLst/>
            <a:rect l="l" t="t" r="r" b="b"/>
            <a:pathLst>
              <a:path w="2136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cubicBezTo>
                  <a:pt x="1" y="567"/>
                  <a:pt x="168" y="734"/>
                  <a:pt x="368" y="734"/>
                </a:cubicBezTo>
                <a:lnTo>
                  <a:pt x="1402" y="734"/>
                </a:lnTo>
                <a:lnTo>
                  <a:pt x="1402" y="3503"/>
                </a:lnTo>
                <a:lnTo>
                  <a:pt x="368" y="3503"/>
                </a:lnTo>
                <a:cubicBezTo>
                  <a:pt x="168" y="3503"/>
                  <a:pt x="1" y="3636"/>
                  <a:pt x="1" y="3836"/>
                </a:cubicBezTo>
                <a:cubicBezTo>
                  <a:pt x="1" y="4037"/>
                  <a:pt x="168" y="4203"/>
                  <a:pt x="368" y="4203"/>
                </a:cubicBezTo>
                <a:lnTo>
                  <a:pt x="1769" y="4203"/>
                </a:lnTo>
                <a:cubicBezTo>
                  <a:pt x="1969" y="4203"/>
                  <a:pt x="2136" y="4037"/>
                  <a:pt x="2136" y="3836"/>
                </a:cubicBezTo>
                <a:lnTo>
                  <a:pt x="2136" y="367"/>
                </a:lnTo>
                <a:cubicBezTo>
                  <a:pt x="2136" y="167"/>
                  <a:pt x="1969" y="0"/>
                  <a:pt x="17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32B14B-E7AA-6394-4A1A-74E25FF82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128" y="611261"/>
            <a:ext cx="4164080" cy="2491264"/>
          </a:xfrm>
          <a:prstGeom prst="rect">
            <a:avLst/>
          </a:prstGeom>
        </p:spPr>
      </p:pic>
      <p:pic>
        <p:nvPicPr>
          <p:cNvPr id="4" name="Google Shape;395;p44">
            <a:extLst>
              <a:ext uri="{FF2B5EF4-FFF2-40B4-BE49-F238E27FC236}">
                <a16:creationId xmlns:a16="http://schemas.microsoft.com/office/drawing/2014/main" id="{4DF5EC5A-3B69-F8C6-4476-6E6ACC19244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088"/>
          <a:stretch/>
        </p:blipFill>
        <p:spPr>
          <a:xfrm>
            <a:off x="4616172" y="1607799"/>
            <a:ext cx="4277160" cy="3777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9A724D-42BA-0995-C190-A33AD6C61B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9461" y="1661237"/>
            <a:ext cx="4177710" cy="2482137"/>
          </a:xfrm>
          <a:prstGeom prst="rect">
            <a:avLst/>
          </a:prstGeom>
        </p:spPr>
      </p:pic>
      <p:sp>
        <p:nvSpPr>
          <p:cNvPr id="2" name="Google Shape;394;p44">
            <a:extLst>
              <a:ext uri="{FF2B5EF4-FFF2-40B4-BE49-F238E27FC236}">
                <a16:creationId xmlns:a16="http://schemas.microsoft.com/office/drawing/2014/main" id="{DB29C913-1957-5B1D-6CC7-6C7998407D92}"/>
              </a:ext>
            </a:extLst>
          </p:cNvPr>
          <p:cNvSpPr txBox="1">
            <a:spLocks/>
          </p:cNvSpPr>
          <p:nvPr/>
        </p:nvSpPr>
        <p:spPr>
          <a:xfrm>
            <a:off x="5462982" y="429366"/>
            <a:ext cx="707668" cy="613045"/>
          </a:xfrm>
          <a:prstGeom prst="rect">
            <a:avLst/>
          </a:prstGeom>
          <a:solidFill>
            <a:srgbClr val="43717D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"/>
              <a:buNone/>
              <a:defRPr sz="24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ro-RO" sz="3200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7" name="Google Shape;622;p80">
            <a:extLst>
              <a:ext uri="{FF2B5EF4-FFF2-40B4-BE49-F238E27FC236}">
                <a16:creationId xmlns:a16="http://schemas.microsoft.com/office/drawing/2014/main" id="{80AE7382-ED47-9C94-4FFC-A9E58AF40576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11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60978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9"/>
          <p:cNvSpPr/>
          <p:nvPr/>
        </p:nvSpPr>
        <p:spPr>
          <a:xfrm>
            <a:off x="5885400" y="810700"/>
            <a:ext cx="1329600" cy="4370100"/>
          </a:xfrm>
          <a:prstGeom prst="rect">
            <a:avLst/>
          </a:prstGeom>
          <a:solidFill>
            <a:srgbClr val="43717D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49"/>
          <p:cNvSpPr/>
          <p:nvPr/>
        </p:nvSpPr>
        <p:spPr>
          <a:xfrm>
            <a:off x="0" y="0"/>
            <a:ext cx="1329600" cy="4370100"/>
          </a:xfrm>
          <a:prstGeom prst="rect">
            <a:avLst/>
          </a:prstGeom>
          <a:solidFill>
            <a:srgbClr val="43717D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49"/>
          <p:cNvSpPr/>
          <p:nvPr/>
        </p:nvSpPr>
        <p:spPr>
          <a:xfrm>
            <a:off x="1427870" y="1413096"/>
            <a:ext cx="2369404" cy="53576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49"/>
          <p:cNvSpPr txBox="1">
            <a:spLocks noGrp="1"/>
          </p:cNvSpPr>
          <p:nvPr>
            <p:ph type="ctrTitle"/>
          </p:nvPr>
        </p:nvSpPr>
        <p:spPr>
          <a:xfrm rot="5400000">
            <a:off x="6910506" y="1414622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Concluzii</a:t>
            </a:r>
            <a:endParaRPr dirty="0"/>
          </a:p>
        </p:txBody>
      </p:sp>
      <p:sp>
        <p:nvSpPr>
          <p:cNvPr id="558" name="Google Shape;558;p49"/>
          <p:cNvSpPr txBox="1">
            <a:spLocks noGrp="1"/>
          </p:cNvSpPr>
          <p:nvPr>
            <p:ph type="subTitle" idx="1"/>
          </p:nvPr>
        </p:nvSpPr>
        <p:spPr>
          <a:xfrm>
            <a:off x="1329600" y="2178430"/>
            <a:ext cx="4547739" cy="2191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800" dirty="0"/>
              <a:t>protecția datelor prin memoria cache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800" dirty="0"/>
              <a:t>abordarea flexibilă a planificării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800" dirty="0"/>
              <a:t>costuri reduse pentru planificare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800" dirty="0"/>
              <a:t>grad mare de libertate în privința opțiunilor disponibile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o-RO" sz="1800" dirty="0"/>
              <a:t>planificare personalizată pentru fiecare utilizator</a:t>
            </a:r>
          </a:p>
        </p:txBody>
      </p:sp>
      <p:sp>
        <p:nvSpPr>
          <p:cNvPr id="561" name="Google Shape;561;p49"/>
          <p:cNvSpPr txBox="1">
            <a:spLocks noGrp="1"/>
          </p:cNvSpPr>
          <p:nvPr>
            <p:ph type="ctrTitle" idx="2"/>
          </p:nvPr>
        </p:nvSpPr>
        <p:spPr>
          <a:xfrm>
            <a:off x="1814638" y="1563960"/>
            <a:ext cx="2222188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>
                <a:solidFill>
                  <a:schemeClr val="lt1"/>
                </a:solidFill>
              </a:rPr>
              <a:t>Avantaje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2" name="Google Shape;250;p37">
            <a:extLst>
              <a:ext uri="{FF2B5EF4-FFF2-40B4-BE49-F238E27FC236}">
                <a16:creationId xmlns:a16="http://schemas.microsoft.com/office/drawing/2014/main" id="{8988D670-F25F-F10E-FE1D-3EBFDF36F6E5}"/>
              </a:ext>
            </a:extLst>
          </p:cNvPr>
          <p:cNvSpPr/>
          <p:nvPr/>
        </p:nvSpPr>
        <p:spPr>
          <a:xfrm>
            <a:off x="7405500" y="0"/>
            <a:ext cx="1738500" cy="5143500"/>
          </a:xfrm>
          <a:prstGeom prst="rect">
            <a:avLst/>
          </a:prstGeom>
          <a:solidFill>
            <a:srgbClr val="43717D"/>
          </a:solidFill>
          <a:ln>
            <a:solidFill>
              <a:srgbClr val="4371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52;p37">
            <a:extLst>
              <a:ext uri="{FF2B5EF4-FFF2-40B4-BE49-F238E27FC236}">
                <a16:creationId xmlns:a16="http://schemas.microsoft.com/office/drawing/2014/main" id="{B08E5EFF-6313-03AA-AE66-3C8E3DA17F60}"/>
              </a:ext>
            </a:extLst>
          </p:cNvPr>
          <p:cNvSpPr txBox="1">
            <a:spLocks/>
          </p:cNvSpPr>
          <p:nvPr/>
        </p:nvSpPr>
        <p:spPr>
          <a:xfrm rot="5400000">
            <a:off x="6051879" y="3150009"/>
            <a:ext cx="434407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"/>
              <a:buNone/>
              <a:defRPr sz="24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ro-RO" sz="2800" dirty="0">
                <a:solidFill>
                  <a:schemeClr val="lt1"/>
                </a:solidFill>
              </a:rPr>
              <a:t>CONCLUZII</a:t>
            </a:r>
          </a:p>
        </p:txBody>
      </p:sp>
      <p:sp>
        <p:nvSpPr>
          <p:cNvPr id="4" name="Google Shape;253;p37">
            <a:extLst>
              <a:ext uri="{FF2B5EF4-FFF2-40B4-BE49-F238E27FC236}">
                <a16:creationId xmlns:a16="http://schemas.microsoft.com/office/drawing/2014/main" id="{FDA4E88D-2AEA-4189-1D39-D67D07DDE32E}"/>
              </a:ext>
            </a:extLst>
          </p:cNvPr>
          <p:cNvSpPr txBox="1">
            <a:spLocks/>
          </p:cNvSpPr>
          <p:nvPr/>
        </p:nvSpPr>
        <p:spPr>
          <a:xfrm rot="5400000">
            <a:off x="7354518" y="69790"/>
            <a:ext cx="1738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algn="r"/>
            <a:r>
              <a:rPr lang="ro-RO" sz="4400" dirty="0">
                <a:solidFill>
                  <a:schemeClr val="lt1"/>
                </a:solidFill>
              </a:rPr>
              <a:t>05</a:t>
            </a:r>
          </a:p>
        </p:txBody>
      </p:sp>
      <p:sp>
        <p:nvSpPr>
          <p:cNvPr id="6" name="Google Shape;622;p80">
            <a:extLst>
              <a:ext uri="{FF2B5EF4-FFF2-40B4-BE49-F238E27FC236}">
                <a16:creationId xmlns:a16="http://schemas.microsoft.com/office/drawing/2014/main" id="{8C13F43A-4584-7518-3543-D3D4D89A0D73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12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age with flowers and shadows&#10;&#10;Description automatically generated">
            <a:extLst>
              <a:ext uri="{FF2B5EF4-FFF2-40B4-BE49-F238E27FC236}">
                <a16:creationId xmlns:a16="http://schemas.microsoft.com/office/drawing/2014/main" id="{A2A7E7B2-1078-CCFA-4C3D-B69A2F3021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28" r="38223" b="19069"/>
          <a:stretch/>
        </p:blipFill>
        <p:spPr>
          <a:xfrm>
            <a:off x="6028790" y="2185050"/>
            <a:ext cx="2271930" cy="2896960"/>
          </a:xfrm>
          <a:prstGeom prst="rect">
            <a:avLst/>
          </a:prstGeom>
        </p:spPr>
      </p:pic>
      <p:sp>
        <p:nvSpPr>
          <p:cNvPr id="544" name="Google Shape;544;p49"/>
          <p:cNvSpPr/>
          <p:nvPr/>
        </p:nvSpPr>
        <p:spPr>
          <a:xfrm>
            <a:off x="5911649" y="772720"/>
            <a:ext cx="1329600" cy="4370100"/>
          </a:xfrm>
          <a:prstGeom prst="rect">
            <a:avLst/>
          </a:prstGeom>
          <a:solidFill>
            <a:srgbClr val="43717D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49"/>
          <p:cNvSpPr/>
          <p:nvPr/>
        </p:nvSpPr>
        <p:spPr>
          <a:xfrm>
            <a:off x="0" y="0"/>
            <a:ext cx="1329600" cy="4370100"/>
          </a:xfrm>
          <a:prstGeom prst="rect">
            <a:avLst/>
          </a:prstGeom>
          <a:solidFill>
            <a:srgbClr val="43717D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49"/>
          <p:cNvSpPr/>
          <p:nvPr/>
        </p:nvSpPr>
        <p:spPr>
          <a:xfrm>
            <a:off x="1427870" y="1413096"/>
            <a:ext cx="2369404" cy="53576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49"/>
          <p:cNvSpPr txBox="1">
            <a:spLocks noGrp="1"/>
          </p:cNvSpPr>
          <p:nvPr>
            <p:ph type="subTitle" idx="1"/>
          </p:nvPr>
        </p:nvSpPr>
        <p:spPr>
          <a:xfrm>
            <a:off x="1383787" y="2178430"/>
            <a:ext cx="4493552" cy="9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800" dirty="0"/>
              <a:t>dependența de API-uri externe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800" dirty="0"/>
              <a:t>accesarea aplicației prin intermediul unui laptop/PC</a:t>
            </a:r>
          </a:p>
        </p:txBody>
      </p:sp>
      <p:sp>
        <p:nvSpPr>
          <p:cNvPr id="561" name="Google Shape;561;p49"/>
          <p:cNvSpPr txBox="1">
            <a:spLocks noGrp="1"/>
          </p:cNvSpPr>
          <p:nvPr>
            <p:ph type="ctrTitle" idx="2"/>
          </p:nvPr>
        </p:nvSpPr>
        <p:spPr>
          <a:xfrm>
            <a:off x="1814638" y="1563960"/>
            <a:ext cx="2222188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>
                <a:solidFill>
                  <a:schemeClr val="lt1"/>
                </a:solidFill>
              </a:rPr>
              <a:t>Limitări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" name="Google Shape;622;p80">
            <a:extLst>
              <a:ext uri="{FF2B5EF4-FFF2-40B4-BE49-F238E27FC236}">
                <a16:creationId xmlns:a16="http://schemas.microsoft.com/office/drawing/2014/main" id="{FEA87185-B325-AE58-A6F9-7D27FC3D4241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13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82558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age with flowers and shadows&#10;&#10;Description automatically generated">
            <a:extLst>
              <a:ext uri="{FF2B5EF4-FFF2-40B4-BE49-F238E27FC236}">
                <a16:creationId xmlns:a16="http://schemas.microsoft.com/office/drawing/2014/main" id="{A2A7E7B2-1078-CCFA-4C3D-B69A2F3021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29" r="21762" b="19069"/>
          <a:stretch/>
        </p:blipFill>
        <p:spPr>
          <a:xfrm>
            <a:off x="6028790" y="2185050"/>
            <a:ext cx="3115210" cy="2896960"/>
          </a:xfrm>
          <a:prstGeom prst="rect">
            <a:avLst/>
          </a:prstGeom>
        </p:spPr>
      </p:pic>
      <p:sp>
        <p:nvSpPr>
          <p:cNvPr id="544" name="Google Shape;544;p49"/>
          <p:cNvSpPr/>
          <p:nvPr/>
        </p:nvSpPr>
        <p:spPr>
          <a:xfrm>
            <a:off x="5911649" y="772720"/>
            <a:ext cx="1329600" cy="4370100"/>
          </a:xfrm>
          <a:prstGeom prst="rect">
            <a:avLst/>
          </a:prstGeom>
          <a:solidFill>
            <a:srgbClr val="43717D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49"/>
          <p:cNvSpPr/>
          <p:nvPr/>
        </p:nvSpPr>
        <p:spPr>
          <a:xfrm>
            <a:off x="0" y="0"/>
            <a:ext cx="1329600" cy="4370100"/>
          </a:xfrm>
          <a:prstGeom prst="rect">
            <a:avLst/>
          </a:prstGeom>
          <a:solidFill>
            <a:srgbClr val="43717D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49"/>
          <p:cNvSpPr/>
          <p:nvPr/>
        </p:nvSpPr>
        <p:spPr>
          <a:xfrm>
            <a:off x="1427870" y="1413096"/>
            <a:ext cx="3144130" cy="53576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49"/>
          <p:cNvSpPr txBox="1">
            <a:spLocks noGrp="1"/>
          </p:cNvSpPr>
          <p:nvPr>
            <p:ph type="subTitle" idx="1"/>
          </p:nvPr>
        </p:nvSpPr>
        <p:spPr>
          <a:xfrm>
            <a:off x="1383787" y="2178430"/>
            <a:ext cx="4493552" cy="9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800" dirty="0">
                <a:solidFill>
                  <a:schemeClr val="dk1"/>
                </a:solidFill>
              </a:rPr>
              <a:t>crearea unei aplicații mobile pentru a oferi acces imediat la funcționalități indiferent de locație și momentul zilei</a:t>
            </a:r>
          </a:p>
        </p:txBody>
      </p:sp>
      <p:sp>
        <p:nvSpPr>
          <p:cNvPr id="561" name="Google Shape;561;p49"/>
          <p:cNvSpPr txBox="1">
            <a:spLocks noGrp="1"/>
          </p:cNvSpPr>
          <p:nvPr>
            <p:ph type="ctrTitle" idx="2"/>
          </p:nvPr>
        </p:nvSpPr>
        <p:spPr>
          <a:xfrm>
            <a:off x="1814638" y="1563960"/>
            <a:ext cx="2980882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>
                <a:solidFill>
                  <a:schemeClr val="lt1"/>
                </a:solidFill>
              </a:rPr>
              <a:t>Direcție viitoare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3" name="Google Shape;622;p80">
            <a:extLst>
              <a:ext uri="{FF2B5EF4-FFF2-40B4-BE49-F238E27FC236}">
                <a16:creationId xmlns:a16="http://schemas.microsoft.com/office/drawing/2014/main" id="{119BDF87-A955-CDA5-A21D-EE20BBCCE646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14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60023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rry image of a lake and mountains&#10;&#10;Description automatically generated">
            <a:extLst>
              <a:ext uri="{FF2B5EF4-FFF2-40B4-BE49-F238E27FC236}">
                <a16:creationId xmlns:a16="http://schemas.microsoft.com/office/drawing/2014/main" id="{CCF5EB1E-D9C8-BCA4-4BDB-B2767E316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67"/>
            <a:ext cx="9144001" cy="5143500"/>
          </a:xfrm>
          <a:prstGeom prst="rect">
            <a:avLst/>
          </a:prstGeom>
        </p:spPr>
      </p:pic>
      <p:sp>
        <p:nvSpPr>
          <p:cNvPr id="2" name="Google Shape;1218;p111">
            <a:extLst>
              <a:ext uri="{FF2B5EF4-FFF2-40B4-BE49-F238E27FC236}">
                <a16:creationId xmlns:a16="http://schemas.microsoft.com/office/drawing/2014/main" id="{3CAA6618-CE0B-33DF-3895-60265370ED61}"/>
              </a:ext>
            </a:extLst>
          </p:cNvPr>
          <p:cNvSpPr txBox="1"/>
          <p:nvPr/>
        </p:nvSpPr>
        <p:spPr>
          <a:xfrm>
            <a:off x="3556000" y="2571483"/>
            <a:ext cx="441234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spc="50" dirty="0">
                <a:ln w="9525" cmpd="sng">
                  <a:solidFill>
                    <a:schemeClr val="tx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DM Sans"/>
                <a:ea typeface="DM Sans"/>
                <a:cs typeface="DM Sans"/>
                <a:sym typeface="DM Sans"/>
              </a:rPr>
              <a:t>SCSS -&gt; secțiunea “</a:t>
            </a:r>
            <a:r>
              <a:rPr lang="ro-RO" sz="1800" b="1" spc="50" dirty="0">
                <a:ln w="9525" cmpd="sng">
                  <a:solidFill>
                    <a:schemeClr val="tx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DM Sans"/>
                <a:ea typeface="DM Sans"/>
                <a:cs typeface="DM Sans"/>
                <a:sym typeface="DM Sans"/>
              </a:rPr>
              <a:t>Tehnologii Web</a:t>
            </a:r>
            <a:r>
              <a:rPr lang="en" sz="1800" b="1" spc="50" dirty="0">
                <a:ln w="9525" cmpd="sng">
                  <a:solidFill>
                    <a:schemeClr val="tx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DM Sans"/>
                <a:ea typeface="DM Sans"/>
                <a:cs typeface="DM Sans"/>
                <a:sym typeface="DM Sans"/>
              </a:rPr>
              <a:t>”</a:t>
            </a:r>
            <a:endParaRPr sz="1800" b="1" spc="50" dirty="0">
              <a:ln w="9525" cmpd="sng">
                <a:solidFill>
                  <a:schemeClr val="tx2">
                    <a:lumMod val="10000"/>
                  </a:schemeClr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spc="50" dirty="0">
                <a:ln w="9525" cmpd="sng">
                  <a:solidFill>
                    <a:schemeClr val="tx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DM Sans"/>
                <a:ea typeface="DM Sans"/>
                <a:cs typeface="DM Sans"/>
                <a:sym typeface="DM Sans"/>
              </a:rPr>
              <a:t>Premiul |||</a:t>
            </a:r>
            <a:endParaRPr sz="1800" b="1" spc="50" dirty="0">
              <a:ln w="9525" cmpd="sng">
                <a:solidFill>
                  <a:schemeClr val="tx2">
                    <a:lumMod val="10000"/>
                  </a:schemeClr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" name="Google Shape;1216;p111">
            <a:extLst>
              <a:ext uri="{FF2B5EF4-FFF2-40B4-BE49-F238E27FC236}">
                <a16:creationId xmlns:a16="http://schemas.microsoft.com/office/drawing/2014/main" id="{82AB1CC0-96AE-C9DA-201A-E48E27DD04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76172" y="595085"/>
            <a:ext cx="3737428" cy="24456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0" dirty="0">
                <a:ln w="0">
                  <a:solidFill>
                    <a:schemeClr val="accent1">
                      <a:lumMod val="50000"/>
                    </a:schemeClr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Comic Sans MS"/>
                <a:ea typeface="Comic Sans MS"/>
                <a:cs typeface="Comic Sans MS"/>
                <a:sym typeface="Comic Sans MS"/>
              </a:rPr>
              <a:t>Q&amp;A</a:t>
            </a:r>
            <a:endParaRPr sz="9600" b="0" dirty="0">
              <a:ln w="0">
                <a:solidFill>
                  <a:schemeClr val="accent1">
                    <a:lumMod val="50000"/>
                  </a:schemeClr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1"/>
          <p:cNvSpPr/>
          <p:nvPr/>
        </p:nvSpPr>
        <p:spPr>
          <a:xfrm rot="5400000">
            <a:off x="833850" y="141183"/>
            <a:ext cx="3358800" cy="5026500"/>
          </a:xfrm>
          <a:prstGeom prst="rect">
            <a:avLst/>
          </a:prstGeom>
          <a:solidFill>
            <a:srgbClr val="43717D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A blue and white logo&#10;&#10;Description automatically generated">
            <a:extLst>
              <a:ext uri="{FF2B5EF4-FFF2-40B4-BE49-F238E27FC236}">
                <a16:creationId xmlns:a16="http://schemas.microsoft.com/office/drawing/2014/main" id="{DCA09071-DF84-C4CB-7C15-6E2966D87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392" y="1442637"/>
            <a:ext cx="4010608" cy="2258225"/>
          </a:xfrm>
          <a:prstGeom prst="rect">
            <a:avLst/>
          </a:prstGeom>
        </p:spPr>
      </p:pic>
      <p:sp>
        <p:nvSpPr>
          <p:cNvPr id="580" name="Google Shape;580;p51"/>
          <p:cNvSpPr txBox="1">
            <a:spLocks noGrp="1"/>
          </p:cNvSpPr>
          <p:nvPr>
            <p:ph type="ctrTitle"/>
          </p:nvPr>
        </p:nvSpPr>
        <p:spPr>
          <a:xfrm>
            <a:off x="265143" y="2035061"/>
            <a:ext cx="4386686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6000" dirty="0">
                <a:solidFill>
                  <a:schemeClr val="accent1"/>
                </a:solidFill>
              </a:rPr>
              <a:t>Mulțumesc pentru atenție!</a:t>
            </a:r>
            <a:endParaRPr sz="60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dirty="0"/>
              <a:t>CUPRINS</a:t>
            </a:r>
            <a:endParaRPr sz="2400" dirty="0"/>
          </a:p>
        </p:txBody>
      </p:sp>
      <p:sp>
        <p:nvSpPr>
          <p:cNvPr id="146" name="Google Shape;146;p28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rgbClr val="43717D"/>
          </a:solidFill>
          <a:ln>
            <a:solidFill>
              <a:srgbClr val="4371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ctrTitle" idx="6"/>
          </p:nvPr>
        </p:nvSpPr>
        <p:spPr>
          <a:xfrm>
            <a:off x="3414082" y="3900954"/>
            <a:ext cx="275396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dirty="0"/>
              <a:t>CONCLUZII</a:t>
            </a:r>
            <a:endParaRPr sz="1600" dirty="0"/>
          </a:p>
        </p:txBody>
      </p:sp>
      <p:sp>
        <p:nvSpPr>
          <p:cNvPr id="149" name="Google Shape;149;p28"/>
          <p:cNvSpPr txBox="1">
            <a:spLocks noGrp="1"/>
          </p:cNvSpPr>
          <p:nvPr>
            <p:ph type="title" idx="8"/>
          </p:nvPr>
        </p:nvSpPr>
        <p:spPr>
          <a:xfrm>
            <a:off x="2012609" y="4013376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0</a:t>
            </a:r>
            <a:r>
              <a:rPr lang="ro-RO" dirty="0">
                <a:solidFill>
                  <a:schemeClr val="lt1"/>
                </a:solidFill>
              </a:rPr>
              <a:t>5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0" name="Google Shape;150;p28"/>
          <p:cNvSpPr txBox="1">
            <a:spLocks noGrp="1"/>
          </p:cNvSpPr>
          <p:nvPr>
            <p:ph type="ctrTitle"/>
          </p:nvPr>
        </p:nvSpPr>
        <p:spPr>
          <a:xfrm>
            <a:off x="3414082" y="595930"/>
            <a:ext cx="275396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dirty="0"/>
              <a:t>PROBLEMA ADRESATĂ</a:t>
            </a:r>
            <a:endParaRPr sz="1600"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2"/>
          </p:nvPr>
        </p:nvSpPr>
        <p:spPr>
          <a:xfrm>
            <a:off x="2012609" y="715499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ctrTitle" idx="3"/>
          </p:nvPr>
        </p:nvSpPr>
        <p:spPr>
          <a:xfrm>
            <a:off x="3408253" y="1388756"/>
            <a:ext cx="287535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dirty="0"/>
              <a:t>ABORDĂRI SIMILARE</a:t>
            </a:r>
            <a:endParaRPr sz="1600" dirty="0"/>
          </a:p>
        </p:txBody>
      </p:sp>
      <p:sp>
        <p:nvSpPr>
          <p:cNvPr id="155" name="Google Shape;155;p28"/>
          <p:cNvSpPr txBox="1">
            <a:spLocks noGrp="1"/>
          </p:cNvSpPr>
          <p:nvPr>
            <p:ph type="title" idx="5"/>
          </p:nvPr>
        </p:nvSpPr>
        <p:spPr>
          <a:xfrm>
            <a:off x="2012609" y="1552331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" name="Google Shape;148;p28">
            <a:extLst>
              <a:ext uri="{FF2B5EF4-FFF2-40B4-BE49-F238E27FC236}">
                <a16:creationId xmlns:a16="http://schemas.microsoft.com/office/drawing/2014/main" id="{D0E3A0F6-B44F-1E94-1948-B586A6AA0D0D}"/>
              </a:ext>
            </a:extLst>
          </p:cNvPr>
          <p:cNvSpPr txBox="1">
            <a:spLocks/>
          </p:cNvSpPr>
          <p:nvPr/>
        </p:nvSpPr>
        <p:spPr>
          <a:xfrm>
            <a:off x="3414082" y="2262971"/>
            <a:ext cx="275396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ro-RO" sz="1600" dirty="0"/>
              <a:t>SOLUȚIA PROPUSĂ</a:t>
            </a:r>
          </a:p>
        </p:txBody>
      </p:sp>
      <p:sp>
        <p:nvSpPr>
          <p:cNvPr id="9" name="Google Shape;149;p28">
            <a:extLst>
              <a:ext uri="{FF2B5EF4-FFF2-40B4-BE49-F238E27FC236}">
                <a16:creationId xmlns:a16="http://schemas.microsoft.com/office/drawing/2014/main" id="{661FCDBF-C4EF-9092-E6E5-3FF05A4638FD}"/>
              </a:ext>
            </a:extLst>
          </p:cNvPr>
          <p:cNvSpPr txBox="1">
            <a:spLocks/>
          </p:cNvSpPr>
          <p:nvPr/>
        </p:nvSpPr>
        <p:spPr>
          <a:xfrm>
            <a:off x="2012609" y="2405163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ivvic"/>
              <a:buNone/>
              <a:defRPr sz="4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>
                <a:solidFill>
                  <a:schemeClr val="lt1"/>
                </a:solidFill>
              </a:rPr>
              <a:t>03</a:t>
            </a:r>
            <a:endParaRPr lang="es" dirty="0">
              <a:solidFill>
                <a:schemeClr val="lt1"/>
              </a:solidFill>
            </a:endParaRPr>
          </a:p>
        </p:txBody>
      </p:sp>
      <p:sp>
        <p:nvSpPr>
          <p:cNvPr id="10" name="Google Shape;158;p28">
            <a:extLst>
              <a:ext uri="{FF2B5EF4-FFF2-40B4-BE49-F238E27FC236}">
                <a16:creationId xmlns:a16="http://schemas.microsoft.com/office/drawing/2014/main" id="{F209C6E1-9513-44A0-3356-D0FB3BE60044}"/>
              </a:ext>
            </a:extLst>
          </p:cNvPr>
          <p:cNvSpPr txBox="1">
            <a:spLocks/>
          </p:cNvSpPr>
          <p:nvPr/>
        </p:nvSpPr>
        <p:spPr>
          <a:xfrm>
            <a:off x="2012609" y="3246901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ivvic"/>
              <a:buNone/>
              <a:defRPr sz="4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>
                <a:solidFill>
                  <a:schemeClr val="lt1"/>
                </a:solidFill>
              </a:rPr>
              <a:t>04</a:t>
            </a:r>
            <a:endParaRPr lang="es" dirty="0">
              <a:solidFill>
                <a:schemeClr val="lt1"/>
              </a:solidFill>
            </a:endParaRPr>
          </a:p>
        </p:txBody>
      </p:sp>
      <p:sp>
        <p:nvSpPr>
          <p:cNvPr id="11" name="Google Shape;159;p28">
            <a:extLst>
              <a:ext uri="{FF2B5EF4-FFF2-40B4-BE49-F238E27FC236}">
                <a16:creationId xmlns:a16="http://schemas.microsoft.com/office/drawing/2014/main" id="{0D1C5C0A-3A15-88CA-CF91-BED1C992639E}"/>
              </a:ext>
            </a:extLst>
          </p:cNvPr>
          <p:cNvSpPr txBox="1">
            <a:spLocks/>
          </p:cNvSpPr>
          <p:nvPr/>
        </p:nvSpPr>
        <p:spPr>
          <a:xfrm>
            <a:off x="3414082" y="3108128"/>
            <a:ext cx="275396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None/>
              <a:defRPr sz="12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ro-RO" sz="1600" dirty="0"/>
              <a:t>REZULTATUL OBȚINUT</a:t>
            </a:r>
          </a:p>
        </p:txBody>
      </p:sp>
      <p:sp>
        <p:nvSpPr>
          <p:cNvPr id="2" name="Google Shape;622;p80">
            <a:extLst>
              <a:ext uri="{FF2B5EF4-FFF2-40B4-BE49-F238E27FC236}">
                <a16:creationId xmlns:a16="http://schemas.microsoft.com/office/drawing/2014/main" id="{E1FDB82A-EEBF-779C-2C93-C13109763E1F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2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ablet on a bed&#10;&#10;Description automatically generated">
            <a:extLst>
              <a:ext uri="{FF2B5EF4-FFF2-40B4-BE49-F238E27FC236}">
                <a16:creationId xmlns:a16="http://schemas.microsoft.com/office/drawing/2014/main" id="{9F8A9DC5-B267-2D5A-B439-3D47BF89ED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097"/>
          <a:stretch/>
        </p:blipFill>
        <p:spPr>
          <a:xfrm>
            <a:off x="584363" y="539999"/>
            <a:ext cx="6164664" cy="4109776"/>
          </a:xfrm>
          <a:prstGeom prst="rect">
            <a:avLst/>
          </a:prstGeom>
        </p:spPr>
      </p:pic>
      <p:sp>
        <p:nvSpPr>
          <p:cNvPr id="193" name="Google Shape;193;p31"/>
          <p:cNvSpPr txBox="1">
            <a:spLocks noGrp="1"/>
          </p:cNvSpPr>
          <p:nvPr>
            <p:ph type="ctrTitle" idx="4"/>
          </p:nvPr>
        </p:nvSpPr>
        <p:spPr>
          <a:xfrm rot="5400000">
            <a:off x="6091042" y="2687973"/>
            <a:ext cx="4109776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PROBLEMA ADRESATĂ</a:t>
            </a:r>
            <a:endParaRPr dirty="0"/>
          </a:p>
        </p:txBody>
      </p:sp>
      <p:sp>
        <p:nvSpPr>
          <p:cNvPr id="195" name="Google Shape;195;p31"/>
          <p:cNvSpPr/>
          <p:nvPr/>
        </p:nvSpPr>
        <p:spPr>
          <a:xfrm>
            <a:off x="0" y="2632200"/>
            <a:ext cx="7215000" cy="2511300"/>
          </a:xfrm>
          <a:prstGeom prst="rect">
            <a:avLst/>
          </a:prstGeom>
          <a:solidFill>
            <a:srgbClr val="43717D"/>
          </a:solidFill>
          <a:ln>
            <a:solidFill>
              <a:srgbClr val="4371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subTitle" idx="3"/>
          </p:nvPr>
        </p:nvSpPr>
        <p:spPr>
          <a:xfrm>
            <a:off x="906138" y="3362960"/>
            <a:ext cx="5525142" cy="1137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dirty="0">
                <a:solidFill>
                  <a:schemeClr val="bg1"/>
                </a:solidFill>
              </a:rPr>
              <a:t>D</a:t>
            </a:r>
            <a:r>
              <a:rPr lang="en-US" sz="2000" dirty="0" err="1">
                <a:solidFill>
                  <a:schemeClr val="bg1"/>
                </a:solidFill>
              </a:rPr>
              <a:t>ezvolta</a:t>
            </a:r>
            <a:r>
              <a:rPr lang="ro-RO" sz="2000" dirty="0">
                <a:solidFill>
                  <a:schemeClr val="bg1"/>
                </a:solidFill>
              </a:rPr>
              <a:t>rea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ro-RO" sz="2000" dirty="0">
                <a:solidFill>
                  <a:schemeClr val="bg1"/>
                </a:solidFill>
              </a:rPr>
              <a:t>unei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aplica</a:t>
            </a:r>
            <a:r>
              <a:rPr lang="ro-RO" sz="2000" dirty="0">
                <a:solidFill>
                  <a:schemeClr val="bg1"/>
                </a:solidFill>
              </a:rPr>
              <a:t>ții</a:t>
            </a:r>
            <a:r>
              <a:rPr lang="en-US" sz="2000" dirty="0">
                <a:solidFill>
                  <a:schemeClr val="bg1"/>
                </a:solidFill>
              </a:rPr>
              <a:t> software care s</a:t>
            </a:r>
            <a:r>
              <a:rPr lang="ro-RO" sz="2000" dirty="0">
                <a:solidFill>
                  <a:schemeClr val="bg1"/>
                </a:solidFill>
              </a:rPr>
              <a:t>ă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ofere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utilizatorilor</a:t>
            </a:r>
            <a:r>
              <a:rPr lang="en-US" sz="2000" dirty="0">
                <a:solidFill>
                  <a:schemeClr val="bg1"/>
                </a:solidFill>
              </a:rPr>
              <a:t> un </a:t>
            </a:r>
            <a:r>
              <a:rPr lang="en-US" sz="2000" dirty="0" err="1">
                <a:solidFill>
                  <a:schemeClr val="bg1"/>
                </a:solidFill>
              </a:rPr>
              <a:t>itinerariu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turistic</a:t>
            </a:r>
            <a:r>
              <a:rPr lang="en-US" sz="2000" dirty="0">
                <a:solidFill>
                  <a:schemeClr val="bg1"/>
                </a:solidFill>
              </a:rPr>
              <a:t> per</a:t>
            </a:r>
            <a:r>
              <a:rPr lang="ro-RO" sz="2000" dirty="0">
                <a:solidFill>
                  <a:schemeClr val="bg1"/>
                </a:solidFill>
              </a:rPr>
              <a:t>sonalizat </a:t>
            </a:r>
            <a:r>
              <a:rPr lang="en-US" sz="2000" dirty="0" err="1">
                <a:solidFill>
                  <a:schemeClr val="bg1"/>
                </a:solidFill>
              </a:rPr>
              <a:t>pentru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destina</a:t>
            </a:r>
            <a:r>
              <a:rPr lang="ro-RO" sz="2000" dirty="0">
                <a:solidFill>
                  <a:schemeClr val="bg1"/>
                </a:solidFill>
              </a:rPr>
              <a:t>ția </a:t>
            </a:r>
            <a:r>
              <a:rPr lang="en-US" sz="2000" dirty="0" err="1">
                <a:solidFill>
                  <a:schemeClr val="bg1"/>
                </a:solidFill>
              </a:rPr>
              <a:t>dorit</a:t>
            </a:r>
            <a:r>
              <a:rPr lang="ro-RO" sz="2000" dirty="0">
                <a:solidFill>
                  <a:schemeClr val="bg1"/>
                </a:solidFill>
              </a:rPr>
              <a:t>ă.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02" name="Google Shape;202;p31"/>
          <p:cNvSpPr/>
          <p:nvPr/>
        </p:nvSpPr>
        <p:spPr>
          <a:xfrm rot="10800000" flipH="1">
            <a:off x="-1" y="2436019"/>
            <a:ext cx="7215001" cy="196181"/>
          </a:xfrm>
          <a:prstGeom prst="rect">
            <a:avLst/>
          </a:prstGeom>
          <a:solidFill>
            <a:srgbClr val="43717D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08;p32">
            <a:extLst>
              <a:ext uri="{FF2B5EF4-FFF2-40B4-BE49-F238E27FC236}">
                <a16:creationId xmlns:a16="http://schemas.microsoft.com/office/drawing/2014/main" id="{BF580491-358E-1D8B-1F0F-431BC8A945D1}"/>
              </a:ext>
            </a:extLst>
          </p:cNvPr>
          <p:cNvSpPr/>
          <p:nvPr/>
        </p:nvSpPr>
        <p:spPr>
          <a:xfrm rot="5400000">
            <a:off x="7906413" y="245009"/>
            <a:ext cx="471350" cy="487502"/>
          </a:xfrm>
          <a:prstGeom prst="rect">
            <a:avLst/>
          </a:prstGeom>
          <a:solidFill>
            <a:srgbClr val="43717D"/>
          </a:solidFill>
          <a:ln>
            <a:solidFill>
              <a:srgbClr val="4371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bg1"/>
                </a:solidFill>
              </a:rPr>
              <a:t>01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09AAA1-67D1-910F-E2F7-0145D4C9DB6E}"/>
              </a:ext>
            </a:extLst>
          </p:cNvPr>
          <p:cNvSpPr txBox="1"/>
          <p:nvPr/>
        </p:nvSpPr>
        <p:spPr>
          <a:xfrm>
            <a:off x="8385840" y="4700588"/>
            <a:ext cx="358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Google Shape;622;p80">
            <a:extLst>
              <a:ext uri="{FF2B5EF4-FFF2-40B4-BE49-F238E27FC236}">
                <a16:creationId xmlns:a16="http://schemas.microsoft.com/office/drawing/2014/main" id="{70A5ACE0-6F00-52CF-89FF-8E5A87D973DB}"/>
              </a:ext>
            </a:extLst>
          </p:cNvPr>
          <p:cNvSpPr txBox="1">
            <a:spLocks/>
          </p:cNvSpPr>
          <p:nvPr/>
        </p:nvSpPr>
        <p:spPr>
          <a:xfrm>
            <a:off x="8266570" y="4775977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3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ight bulb with a graph on it&#10;&#10;Description automatically generated">
            <a:extLst>
              <a:ext uri="{FF2B5EF4-FFF2-40B4-BE49-F238E27FC236}">
                <a16:creationId xmlns:a16="http://schemas.microsoft.com/office/drawing/2014/main" id="{E5EEAFE4-007F-4936-4A5A-161D088637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5197" r="13047"/>
          <a:stretch/>
        </p:blipFill>
        <p:spPr>
          <a:xfrm>
            <a:off x="5543250" y="0"/>
            <a:ext cx="3600750" cy="5143500"/>
          </a:xfrm>
          <a:prstGeom prst="rect">
            <a:avLst/>
          </a:prstGeom>
        </p:spPr>
      </p:pic>
      <p:sp>
        <p:nvSpPr>
          <p:cNvPr id="167" name="Google Shape;167;p29"/>
          <p:cNvSpPr/>
          <p:nvPr/>
        </p:nvSpPr>
        <p:spPr>
          <a:xfrm>
            <a:off x="4819650" y="1577400"/>
            <a:ext cx="2991000" cy="19887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1"/>
          </p:nvPr>
        </p:nvSpPr>
        <p:spPr>
          <a:xfrm flipH="1">
            <a:off x="1333350" y="2154225"/>
            <a:ext cx="2837025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dirty="0">
                <a:solidFill>
                  <a:schemeClr val="tx1">
                    <a:lumMod val="50000"/>
                  </a:schemeClr>
                </a:solidFill>
              </a:rPr>
              <a:t>Proiectarea și dezvoltarea unui sistem inovativ care integrează o serie de servicii de la Google, WebScraper și OpenAI.</a:t>
            </a:r>
          </a:p>
        </p:txBody>
      </p:sp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508000" y="1432475"/>
            <a:ext cx="4064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Contribuțiile incluse</a:t>
            </a:r>
            <a:endParaRPr dirty="0"/>
          </a:p>
        </p:txBody>
      </p:sp>
      <p:sp>
        <p:nvSpPr>
          <p:cNvPr id="171" name="Google Shape;171;p29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622;p80">
            <a:extLst>
              <a:ext uri="{FF2B5EF4-FFF2-40B4-BE49-F238E27FC236}">
                <a16:creationId xmlns:a16="http://schemas.microsoft.com/office/drawing/2014/main" id="{037D331A-5F3D-A0FD-32FB-EF9529BDEBF6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4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279833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/>
          <p:nvPr/>
        </p:nvSpPr>
        <p:spPr>
          <a:xfrm>
            <a:off x="4819650" y="1577400"/>
            <a:ext cx="4324350" cy="19887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9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8102BA-3CB0-C86C-2A8B-A3A096B91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23" y="931233"/>
            <a:ext cx="4562105" cy="3281033"/>
          </a:xfrm>
          <a:prstGeom prst="rect">
            <a:avLst/>
          </a:prstGeom>
        </p:spPr>
      </p:pic>
      <p:sp>
        <p:nvSpPr>
          <p:cNvPr id="8" name="Google Shape;394;p44">
            <a:extLst>
              <a:ext uri="{FF2B5EF4-FFF2-40B4-BE49-F238E27FC236}">
                <a16:creationId xmlns:a16="http://schemas.microsoft.com/office/drawing/2014/main" id="{04E8E2E4-E82D-6911-38DC-6091206664C0}"/>
              </a:ext>
            </a:extLst>
          </p:cNvPr>
          <p:cNvSpPr txBox="1">
            <a:spLocks/>
          </p:cNvSpPr>
          <p:nvPr/>
        </p:nvSpPr>
        <p:spPr>
          <a:xfrm>
            <a:off x="4819650" y="1837920"/>
            <a:ext cx="4518391" cy="532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algn="ctr"/>
            <a:r>
              <a:rPr lang="en-US" sz="3600"/>
              <a:t>Arhitectura </a:t>
            </a:r>
            <a:br>
              <a:rPr lang="en-US" sz="3600"/>
            </a:br>
            <a:r>
              <a:rPr lang="en-US" sz="3600"/>
              <a:t>aplicației</a:t>
            </a:r>
            <a:endParaRPr lang="en-US" sz="3600" dirty="0"/>
          </a:p>
        </p:txBody>
      </p:sp>
      <p:sp>
        <p:nvSpPr>
          <p:cNvPr id="3" name="Google Shape;622;p80">
            <a:extLst>
              <a:ext uri="{FF2B5EF4-FFF2-40B4-BE49-F238E27FC236}">
                <a16:creationId xmlns:a16="http://schemas.microsoft.com/office/drawing/2014/main" id="{02B4AE27-2C27-8063-5EF6-511EF98A04B9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5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3827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/>
          <p:nvPr/>
        </p:nvSpPr>
        <p:spPr>
          <a:xfrm>
            <a:off x="4819650" y="1577400"/>
            <a:ext cx="2991000" cy="19887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1"/>
          </p:nvPr>
        </p:nvSpPr>
        <p:spPr>
          <a:xfrm flipH="1">
            <a:off x="1273828" y="1887836"/>
            <a:ext cx="2634093" cy="12745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dirty="0">
                <a:solidFill>
                  <a:schemeClr val="tx1">
                    <a:lumMod val="50000"/>
                  </a:schemeClr>
                </a:solidFill>
              </a:rPr>
              <a:t>În urma cercetării pieței, au fost identificate aplicații similare: TripAdvisor, iPlan.ai.</a:t>
            </a:r>
          </a:p>
        </p:txBody>
      </p:sp>
      <p:sp>
        <p:nvSpPr>
          <p:cNvPr id="171" name="Google Shape;171;p29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 descr="A logo with text on it&#10;&#10;Description automatically generated">
            <a:extLst>
              <a:ext uri="{FF2B5EF4-FFF2-40B4-BE49-F238E27FC236}">
                <a16:creationId xmlns:a16="http://schemas.microsoft.com/office/drawing/2014/main" id="{0E8625EF-60D1-C115-BCC4-A8815D125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3986" y="1475036"/>
            <a:ext cx="2342271" cy="1096714"/>
          </a:xfrm>
          <a:prstGeom prst="rect">
            <a:avLst/>
          </a:prstGeom>
        </p:spPr>
      </p:pic>
      <p:pic>
        <p:nvPicPr>
          <p:cNvPr id="4" name="Picture 3" descr="A logo of a company&#10;&#10;Description automatically generated">
            <a:extLst>
              <a:ext uri="{FF2B5EF4-FFF2-40B4-BE49-F238E27FC236}">
                <a16:creationId xmlns:a16="http://schemas.microsoft.com/office/drawing/2014/main" id="{223D990A-73D9-0CA8-AFB8-C6884E7EC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082" y="2811553"/>
            <a:ext cx="701579" cy="701579"/>
          </a:xfrm>
          <a:prstGeom prst="rect">
            <a:avLst/>
          </a:prstGeom>
        </p:spPr>
      </p:pic>
      <p:sp>
        <p:nvSpPr>
          <p:cNvPr id="548" name="Google Shape;548;p49"/>
          <p:cNvSpPr txBox="1">
            <a:spLocks/>
          </p:cNvSpPr>
          <p:nvPr/>
        </p:nvSpPr>
        <p:spPr>
          <a:xfrm rot="5400000">
            <a:off x="6910506" y="1414622"/>
            <a:ext cx="24498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Livvic"/>
              <a:buNone/>
              <a:defRPr sz="28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algn="l"/>
            <a:r>
              <a:rPr lang="ro-RO"/>
              <a:t>Concluzii</a:t>
            </a:r>
            <a:endParaRPr lang="ro-RO" dirty="0"/>
          </a:p>
        </p:txBody>
      </p:sp>
      <p:sp>
        <p:nvSpPr>
          <p:cNvPr id="2" name="Google Shape;250;p37">
            <a:extLst>
              <a:ext uri="{FF2B5EF4-FFF2-40B4-BE49-F238E27FC236}">
                <a16:creationId xmlns:a16="http://schemas.microsoft.com/office/drawing/2014/main" id="{8988D670-F25F-F10E-FE1D-3EBFDF36F6E5}"/>
              </a:ext>
            </a:extLst>
          </p:cNvPr>
          <p:cNvSpPr/>
          <p:nvPr/>
        </p:nvSpPr>
        <p:spPr>
          <a:xfrm>
            <a:off x="7405500" y="0"/>
            <a:ext cx="1738500" cy="5143500"/>
          </a:xfrm>
          <a:prstGeom prst="rect">
            <a:avLst/>
          </a:prstGeom>
          <a:solidFill>
            <a:srgbClr val="43717D"/>
          </a:solidFill>
          <a:ln>
            <a:solidFill>
              <a:srgbClr val="4371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52;p37">
            <a:extLst>
              <a:ext uri="{FF2B5EF4-FFF2-40B4-BE49-F238E27FC236}">
                <a16:creationId xmlns:a16="http://schemas.microsoft.com/office/drawing/2014/main" id="{B08E5EFF-6313-03AA-AE66-3C8E3DA17F60}"/>
              </a:ext>
            </a:extLst>
          </p:cNvPr>
          <p:cNvSpPr txBox="1">
            <a:spLocks/>
          </p:cNvSpPr>
          <p:nvPr/>
        </p:nvSpPr>
        <p:spPr>
          <a:xfrm rot="5400000">
            <a:off x="6043818" y="3111229"/>
            <a:ext cx="434407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"/>
              <a:buNone/>
              <a:defRPr sz="24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ro-RO" sz="2800" dirty="0">
                <a:solidFill>
                  <a:schemeClr val="lt1"/>
                </a:solidFill>
              </a:rPr>
              <a:t>ABORDĂRI SIMILARE</a:t>
            </a:r>
          </a:p>
        </p:txBody>
      </p:sp>
      <p:sp>
        <p:nvSpPr>
          <p:cNvPr id="5" name="Google Shape;253;p37">
            <a:extLst>
              <a:ext uri="{FF2B5EF4-FFF2-40B4-BE49-F238E27FC236}">
                <a16:creationId xmlns:a16="http://schemas.microsoft.com/office/drawing/2014/main" id="{FDA4E88D-2AEA-4189-1D39-D67D07DDE32E}"/>
              </a:ext>
            </a:extLst>
          </p:cNvPr>
          <p:cNvSpPr txBox="1">
            <a:spLocks/>
          </p:cNvSpPr>
          <p:nvPr/>
        </p:nvSpPr>
        <p:spPr>
          <a:xfrm rot="5400000">
            <a:off x="7354518" y="69790"/>
            <a:ext cx="1738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algn="r"/>
            <a:r>
              <a:rPr lang="ro-RO" sz="4400" dirty="0">
                <a:solidFill>
                  <a:schemeClr val="lt1"/>
                </a:solidFill>
              </a:rPr>
              <a:t>02</a:t>
            </a:r>
          </a:p>
        </p:txBody>
      </p:sp>
      <p:sp>
        <p:nvSpPr>
          <p:cNvPr id="7" name="Google Shape;622;p80">
            <a:extLst>
              <a:ext uri="{FF2B5EF4-FFF2-40B4-BE49-F238E27FC236}">
                <a16:creationId xmlns:a16="http://schemas.microsoft.com/office/drawing/2014/main" id="{FA8365B1-0A41-0B43-887F-61E499330EB0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6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/>
          <p:nvPr/>
        </p:nvSpPr>
        <p:spPr>
          <a:xfrm>
            <a:off x="7405500" y="0"/>
            <a:ext cx="1738500" cy="5143500"/>
          </a:xfrm>
          <a:prstGeom prst="rect">
            <a:avLst/>
          </a:prstGeom>
          <a:solidFill>
            <a:srgbClr val="43717D"/>
          </a:solidFill>
          <a:ln>
            <a:solidFill>
              <a:srgbClr val="4371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ctrTitle"/>
          </p:nvPr>
        </p:nvSpPr>
        <p:spPr>
          <a:xfrm rot="5400000">
            <a:off x="6102711" y="3181842"/>
            <a:ext cx="434407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800" dirty="0">
                <a:solidFill>
                  <a:schemeClr val="lt1"/>
                </a:solidFill>
              </a:rPr>
              <a:t>SOLUȚIA PROPUSĂ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253" name="Google Shape;253;p37"/>
          <p:cNvSpPr txBox="1">
            <a:spLocks noGrp="1"/>
          </p:cNvSpPr>
          <p:nvPr>
            <p:ph type="title" idx="2"/>
          </p:nvPr>
        </p:nvSpPr>
        <p:spPr>
          <a:xfrm rot="5400000">
            <a:off x="7405350" y="81219"/>
            <a:ext cx="1738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4400" dirty="0">
                <a:solidFill>
                  <a:schemeClr val="lt1"/>
                </a:solidFill>
              </a:rPr>
              <a:t>03</a:t>
            </a:r>
            <a:endParaRPr sz="4400" dirty="0">
              <a:solidFill>
                <a:schemeClr val="lt1"/>
              </a:solidFill>
            </a:endParaRPr>
          </a:p>
        </p:txBody>
      </p:sp>
      <p:pic>
        <p:nvPicPr>
          <p:cNvPr id="4" name="Picture 3" descr="A light bulb and brain with gears&#10;&#10;Description automatically generated">
            <a:extLst>
              <a:ext uri="{FF2B5EF4-FFF2-40B4-BE49-F238E27FC236}">
                <a16:creationId xmlns:a16="http://schemas.microsoft.com/office/drawing/2014/main" id="{5533A4DC-2629-A4BE-3C1A-FDF48783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169" y="0"/>
            <a:ext cx="5101771" cy="5101771"/>
          </a:xfrm>
          <a:prstGeom prst="rect">
            <a:avLst/>
          </a:prstGeom>
        </p:spPr>
      </p:pic>
      <p:sp>
        <p:nvSpPr>
          <p:cNvPr id="3" name="Google Shape;622;p80">
            <a:extLst>
              <a:ext uri="{FF2B5EF4-FFF2-40B4-BE49-F238E27FC236}">
                <a16:creationId xmlns:a16="http://schemas.microsoft.com/office/drawing/2014/main" id="{9C051D20-E06C-B56C-B4FD-0DAE7B11A033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7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4"/>
          <p:cNvSpPr/>
          <p:nvPr/>
        </p:nvSpPr>
        <p:spPr>
          <a:xfrm>
            <a:off x="0" y="229075"/>
            <a:ext cx="3152700" cy="25236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4"/>
          <p:cNvSpPr/>
          <p:nvPr/>
        </p:nvSpPr>
        <p:spPr>
          <a:xfrm>
            <a:off x="3873250" y="3102525"/>
            <a:ext cx="5270700" cy="944100"/>
          </a:xfrm>
          <a:prstGeom prst="rect">
            <a:avLst/>
          </a:prstGeom>
          <a:solidFill>
            <a:srgbClr val="43717D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44"/>
          <p:cNvSpPr txBox="1"/>
          <p:nvPr/>
        </p:nvSpPr>
        <p:spPr>
          <a:xfrm flipH="1">
            <a:off x="3873247" y="3394575"/>
            <a:ext cx="10074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394" name="Google Shape;394;p44"/>
          <p:cNvSpPr txBox="1">
            <a:spLocks noGrp="1"/>
          </p:cNvSpPr>
          <p:nvPr>
            <p:ph type="ctrTitle"/>
          </p:nvPr>
        </p:nvSpPr>
        <p:spPr>
          <a:xfrm>
            <a:off x="5084315" y="387949"/>
            <a:ext cx="3814424" cy="12386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Preluarea informațiilor din interfață și structura bazei de date a orașelor</a:t>
            </a:r>
            <a:endParaRPr dirty="0"/>
          </a:p>
        </p:txBody>
      </p:sp>
      <p:pic>
        <p:nvPicPr>
          <p:cNvPr id="395" name="Google Shape;395;p44"/>
          <p:cNvPicPr preferRelativeResize="0"/>
          <p:nvPr/>
        </p:nvPicPr>
        <p:blipFill rotWithShape="1">
          <a:blip r:embed="rId3">
            <a:alphaModFix/>
          </a:blip>
          <a:srcRect t="8088"/>
          <a:stretch/>
        </p:blipFill>
        <p:spPr>
          <a:xfrm>
            <a:off x="848300" y="540001"/>
            <a:ext cx="3557448" cy="3091024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44"/>
          <p:cNvSpPr/>
          <p:nvPr/>
        </p:nvSpPr>
        <p:spPr>
          <a:xfrm>
            <a:off x="2388522" y="1364604"/>
            <a:ext cx="487515" cy="486396"/>
          </a:xfrm>
          <a:custGeom>
            <a:avLst/>
            <a:gdLst/>
            <a:ahLst/>
            <a:cxnLst/>
            <a:rect l="l" t="t" r="r" b="b"/>
            <a:pathLst>
              <a:path w="14878" h="14845" extrusionOk="0">
                <a:moveTo>
                  <a:pt x="4303" y="2636"/>
                </a:moveTo>
                <a:lnTo>
                  <a:pt x="12576" y="7440"/>
                </a:lnTo>
                <a:lnTo>
                  <a:pt x="4303" y="12210"/>
                </a:lnTo>
                <a:lnTo>
                  <a:pt x="4303" y="2636"/>
                </a:lnTo>
                <a:close/>
                <a:moveTo>
                  <a:pt x="7439" y="1"/>
                </a:moveTo>
                <a:cubicBezTo>
                  <a:pt x="3336" y="1"/>
                  <a:pt x="0" y="3303"/>
                  <a:pt x="0" y="7406"/>
                </a:cubicBezTo>
                <a:cubicBezTo>
                  <a:pt x="0" y="11542"/>
                  <a:pt x="3336" y="14845"/>
                  <a:pt x="7439" y="14845"/>
                </a:cubicBezTo>
                <a:cubicBezTo>
                  <a:pt x="11542" y="14845"/>
                  <a:pt x="14877" y="11542"/>
                  <a:pt x="14877" y="7406"/>
                </a:cubicBezTo>
                <a:cubicBezTo>
                  <a:pt x="14877" y="3303"/>
                  <a:pt x="11542" y="1"/>
                  <a:pt x="74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44"/>
          <p:cNvSpPr/>
          <p:nvPr/>
        </p:nvSpPr>
        <p:spPr>
          <a:xfrm>
            <a:off x="1042355" y="2354218"/>
            <a:ext cx="3152751" cy="17585"/>
          </a:xfrm>
          <a:custGeom>
            <a:avLst/>
            <a:gdLst/>
            <a:ahLst/>
            <a:cxnLst/>
            <a:rect l="l" t="t" r="r" b="b"/>
            <a:pathLst>
              <a:path w="148173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147739" y="834"/>
                </a:lnTo>
                <a:cubicBezTo>
                  <a:pt x="147973" y="834"/>
                  <a:pt x="148173" y="634"/>
                  <a:pt x="148173" y="401"/>
                </a:cubicBezTo>
                <a:cubicBezTo>
                  <a:pt x="148173" y="167"/>
                  <a:pt x="147973" y="0"/>
                  <a:pt x="14773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4"/>
          <p:cNvSpPr/>
          <p:nvPr/>
        </p:nvSpPr>
        <p:spPr>
          <a:xfrm>
            <a:off x="1042355" y="2354218"/>
            <a:ext cx="1510383" cy="17585"/>
          </a:xfrm>
          <a:custGeom>
            <a:avLst/>
            <a:gdLst/>
            <a:ahLst/>
            <a:cxnLst/>
            <a:rect l="l" t="t" r="r" b="b"/>
            <a:pathLst>
              <a:path w="70985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70984" y="834"/>
                </a:lnTo>
                <a:lnTo>
                  <a:pt x="709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44"/>
          <p:cNvSpPr/>
          <p:nvPr/>
        </p:nvSpPr>
        <p:spPr>
          <a:xfrm>
            <a:off x="2539116" y="2337350"/>
            <a:ext cx="51832" cy="51302"/>
          </a:xfrm>
          <a:custGeom>
            <a:avLst/>
            <a:gdLst/>
            <a:ahLst/>
            <a:cxnLst/>
            <a:rect l="l" t="t" r="r" b="b"/>
            <a:pathLst>
              <a:path w="2436" h="2436" extrusionOk="0">
                <a:moveTo>
                  <a:pt x="1235" y="1"/>
                </a:moveTo>
                <a:cubicBezTo>
                  <a:pt x="568" y="1"/>
                  <a:pt x="1" y="535"/>
                  <a:pt x="1" y="1202"/>
                </a:cubicBezTo>
                <a:cubicBezTo>
                  <a:pt x="1" y="1902"/>
                  <a:pt x="568" y="2436"/>
                  <a:pt x="1235" y="2436"/>
                </a:cubicBezTo>
                <a:cubicBezTo>
                  <a:pt x="1902" y="2436"/>
                  <a:pt x="2436" y="1902"/>
                  <a:pt x="2436" y="1202"/>
                </a:cubicBezTo>
                <a:cubicBezTo>
                  <a:pt x="2436" y="535"/>
                  <a:pt x="1902" y="1"/>
                  <a:pt x="12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44"/>
          <p:cNvSpPr/>
          <p:nvPr/>
        </p:nvSpPr>
        <p:spPr>
          <a:xfrm>
            <a:off x="1230513" y="2256223"/>
            <a:ext cx="47527" cy="52655"/>
          </a:xfrm>
          <a:custGeom>
            <a:avLst/>
            <a:gdLst/>
            <a:ahLst/>
            <a:cxnLst/>
            <a:rect l="l" t="t" r="r" b="b"/>
            <a:pathLst>
              <a:path w="3337" h="3697" extrusionOk="0">
                <a:moveTo>
                  <a:pt x="361" y="0"/>
                </a:moveTo>
                <a:cubicBezTo>
                  <a:pt x="175" y="0"/>
                  <a:pt x="0" y="151"/>
                  <a:pt x="0" y="380"/>
                </a:cubicBezTo>
                <a:lnTo>
                  <a:pt x="0" y="3349"/>
                </a:lnTo>
                <a:cubicBezTo>
                  <a:pt x="0" y="3551"/>
                  <a:pt x="173" y="3696"/>
                  <a:pt x="358" y="3696"/>
                </a:cubicBezTo>
                <a:cubicBezTo>
                  <a:pt x="417" y="3696"/>
                  <a:pt x="478" y="3681"/>
                  <a:pt x="534" y="3649"/>
                </a:cubicBezTo>
                <a:lnTo>
                  <a:pt x="3103" y="2148"/>
                </a:lnTo>
                <a:cubicBezTo>
                  <a:pt x="3336" y="2015"/>
                  <a:pt x="3336" y="1681"/>
                  <a:pt x="3103" y="1548"/>
                </a:cubicBezTo>
                <a:lnTo>
                  <a:pt x="534" y="47"/>
                </a:lnTo>
                <a:cubicBezTo>
                  <a:pt x="479" y="15"/>
                  <a:pt x="419" y="0"/>
                  <a:pt x="3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44"/>
          <p:cNvSpPr/>
          <p:nvPr/>
        </p:nvSpPr>
        <p:spPr>
          <a:xfrm>
            <a:off x="1288462" y="2252605"/>
            <a:ext cx="10468" cy="59875"/>
          </a:xfrm>
          <a:custGeom>
            <a:avLst/>
            <a:gdLst/>
            <a:ahLst/>
            <a:cxnLst/>
            <a:rect l="l" t="t" r="r" b="b"/>
            <a:pathLst>
              <a:path w="735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lnTo>
                  <a:pt x="1" y="3836"/>
                </a:lnTo>
                <a:cubicBezTo>
                  <a:pt x="1" y="4037"/>
                  <a:pt x="168" y="4203"/>
                  <a:pt x="368" y="4203"/>
                </a:cubicBezTo>
                <a:cubicBezTo>
                  <a:pt x="568" y="4203"/>
                  <a:pt x="735" y="4037"/>
                  <a:pt x="735" y="3836"/>
                </a:cubicBezTo>
                <a:lnTo>
                  <a:pt x="735" y="367"/>
                </a:lnTo>
                <a:cubicBezTo>
                  <a:pt x="735" y="167"/>
                  <a:pt x="568" y="0"/>
                  <a:pt x="3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44"/>
          <p:cNvSpPr/>
          <p:nvPr/>
        </p:nvSpPr>
        <p:spPr>
          <a:xfrm>
            <a:off x="1117448" y="2252605"/>
            <a:ext cx="9984" cy="59875"/>
          </a:xfrm>
          <a:custGeom>
            <a:avLst/>
            <a:gdLst/>
            <a:ahLst/>
            <a:cxnLst/>
            <a:rect l="l" t="t" r="r" b="b"/>
            <a:pathLst>
              <a:path w="701" h="4204" extrusionOk="0">
                <a:moveTo>
                  <a:pt x="367" y="0"/>
                </a:moveTo>
                <a:cubicBezTo>
                  <a:pt x="167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67" y="4203"/>
                  <a:pt x="367" y="4203"/>
                </a:cubicBezTo>
                <a:cubicBezTo>
                  <a:pt x="534" y="4203"/>
                  <a:pt x="701" y="4037"/>
                  <a:pt x="701" y="3836"/>
                </a:cubicBezTo>
                <a:lnTo>
                  <a:pt x="701" y="367"/>
                </a:lnTo>
                <a:cubicBezTo>
                  <a:pt x="701" y="167"/>
                  <a:pt x="567" y="0"/>
                  <a:pt x="3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44"/>
          <p:cNvSpPr/>
          <p:nvPr/>
        </p:nvSpPr>
        <p:spPr>
          <a:xfrm>
            <a:off x="1091314" y="2252605"/>
            <a:ext cx="9998" cy="59875"/>
          </a:xfrm>
          <a:custGeom>
            <a:avLst/>
            <a:gdLst/>
            <a:ahLst/>
            <a:cxnLst/>
            <a:rect l="l" t="t" r="r" b="b"/>
            <a:pathLst>
              <a:path w="702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lnTo>
                  <a:pt x="1" y="3836"/>
                </a:lnTo>
                <a:cubicBezTo>
                  <a:pt x="1" y="4037"/>
                  <a:pt x="168" y="4203"/>
                  <a:pt x="368" y="4203"/>
                </a:cubicBezTo>
                <a:cubicBezTo>
                  <a:pt x="568" y="4203"/>
                  <a:pt x="701" y="4037"/>
                  <a:pt x="701" y="3836"/>
                </a:cubicBezTo>
                <a:lnTo>
                  <a:pt x="701" y="367"/>
                </a:lnTo>
                <a:cubicBezTo>
                  <a:pt x="701" y="167"/>
                  <a:pt x="568" y="0"/>
                  <a:pt x="3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44"/>
          <p:cNvSpPr/>
          <p:nvPr/>
        </p:nvSpPr>
        <p:spPr>
          <a:xfrm>
            <a:off x="6802329" y="2114088"/>
            <a:ext cx="29938" cy="59875"/>
          </a:xfrm>
          <a:custGeom>
            <a:avLst/>
            <a:gdLst/>
            <a:ahLst/>
            <a:cxnLst/>
            <a:rect l="l" t="t" r="r" b="b"/>
            <a:pathLst>
              <a:path w="2102" h="4204" extrusionOk="0">
                <a:moveTo>
                  <a:pt x="334" y="0"/>
                </a:moveTo>
                <a:cubicBezTo>
                  <a:pt x="134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34" y="4203"/>
                  <a:pt x="334" y="4203"/>
                </a:cubicBezTo>
                <a:lnTo>
                  <a:pt x="1735" y="4203"/>
                </a:lnTo>
                <a:cubicBezTo>
                  <a:pt x="1935" y="4203"/>
                  <a:pt x="2102" y="4037"/>
                  <a:pt x="2102" y="3836"/>
                </a:cubicBezTo>
                <a:cubicBezTo>
                  <a:pt x="2102" y="3636"/>
                  <a:pt x="1935" y="3503"/>
                  <a:pt x="1735" y="3503"/>
                </a:cubicBezTo>
                <a:lnTo>
                  <a:pt x="701" y="3503"/>
                </a:lnTo>
                <a:lnTo>
                  <a:pt x="701" y="734"/>
                </a:lnTo>
                <a:lnTo>
                  <a:pt x="1735" y="734"/>
                </a:lnTo>
                <a:cubicBezTo>
                  <a:pt x="1935" y="734"/>
                  <a:pt x="2102" y="567"/>
                  <a:pt x="2102" y="367"/>
                </a:cubicBezTo>
                <a:cubicBezTo>
                  <a:pt x="2102" y="167"/>
                  <a:pt x="1935" y="0"/>
                  <a:pt x="17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44"/>
          <p:cNvSpPr/>
          <p:nvPr/>
        </p:nvSpPr>
        <p:spPr>
          <a:xfrm>
            <a:off x="6840325" y="2114088"/>
            <a:ext cx="30422" cy="59875"/>
          </a:xfrm>
          <a:custGeom>
            <a:avLst/>
            <a:gdLst/>
            <a:ahLst/>
            <a:cxnLst/>
            <a:rect l="l" t="t" r="r" b="b"/>
            <a:pathLst>
              <a:path w="2136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cubicBezTo>
                  <a:pt x="1" y="567"/>
                  <a:pt x="168" y="734"/>
                  <a:pt x="368" y="734"/>
                </a:cubicBezTo>
                <a:lnTo>
                  <a:pt x="1402" y="734"/>
                </a:lnTo>
                <a:lnTo>
                  <a:pt x="1402" y="3503"/>
                </a:lnTo>
                <a:lnTo>
                  <a:pt x="368" y="3503"/>
                </a:lnTo>
                <a:cubicBezTo>
                  <a:pt x="168" y="3503"/>
                  <a:pt x="1" y="3636"/>
                  <a:pt x="1" y="3836"/>
                </a:cubicBezTo>
                <a:cubicBezTo>
                  <a:pt x="1" y="4037"/>
                  <a:pt x="168" y="4203"/>
                  <a:pt x="368" y="4203"/>
                </a:cubicBezTo>
                <a:lnTo>
                  <a:pt x="1769" y="4203"/>
                </a:lnTo>
                <a:cubicBezTo>
                  <a:pt x="1969" y="4203"/>
                  <a:pt x="2136" y="4037"/>
                  <a:pt x="2136" y="3836"/>
                </a:cubicBezTo>
                <a:lnTo>
                  <a:pt x="2136" y="367"/>
                </a:lnTo>
                <a:cubicBezTo>
                  <a:pt x="2136" y="167"/>
                  <a:pt x="1969" y="0"/>
                  <a:pt x="17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44"/>
          <p:cNvSpPr/>
          <p:nvPr/>
        </p:nvSpPr>
        <p:spPr>
          <a:xfrm>
            <a:off x="5613430" y="4220937"/>
            <a:ext cx="39802" cy="44096"/>
          </a:xfrm>
          <a:custGeom>
            <a:avLst/>
            <a:gdLst/>
            <a:ahLst/>
            <a:cxnLst/>
            <a:rect l="l" t="t" r="r" b="b"/>
            <a:pathLst>
              <a:path w="3337" h="3697" extrusionOk="0">
                <a:moveTo>
                  <a:pt x="361" y="0"/>
                </a:moveTo>
                <a:cubicBezTo>
                  <a:pt x="175" y="0"/>
                  <a:pt x="0" y="151"/>
                  <a:pt x="0" y="380"/>
                </a:cubicBezTo>
                <a:lnTo>
                  <a:pt x="0" y="3349"/>
                </a:lnTo>
                <a:cubicBezTo>
                  <a:pt x="0" y="3551"/>
                  <a:pt x="173" y="3696"/>
                  <a:pt x="358" y="3696"/>
                </a:cubicBezTo>
                <a:cubicBezTo>
                  <a:pt x="417" y="3696"/>
                  <a:pt x="478" y="3681"/>
                  <a:pt x="534" y="3649"/>
                </a:cubicBezTo>
                <a:lnTo>
                  <a:pt x="3103" y="2148"/>
                </a:lnTo>
                <a:cubicBezTo>
                  <a:pt x="3336" y="2015"/>
                  <a:pt x="3336" y="1681"/>
                  <a:pt x="3103" y="1548"/>
                </a:cubicBezTo>
                <a:lnTo>
                  <a:pt x="534" y="47"/>
                </a:lnTo>
                <a:cubicBezTo>
                  <a:pt x="479" y="15"/>
                  <a:pt x="419" y="0"/>
                  <a:pt x="3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4"/>
          <p:cNvSpPr/>
          <p:nvPr/>
        </p:nvSpPr>
        <p:spPr>
          <a:xfrm>
            <a:off x="5661961" y="4217907"/>
            <a:ext cx="8767" cy="50143"/>
          </a:xfrm>
          <a:custGeom>
            <a:avLst/>
            <a:gdLst/>
            <a:ahLst/>
            <a:cxnLst/>
            <a:rect l="l" t="t" r="r" b="b"/>
            <a:pathLst>
              <a:path w="735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lnTo>
                  <a:pt x="1" y="3836"/>
                </a:lnTo>
                <a:cubicBezTo>
                  <a:pt x="1" y="4037"/>
                  <a:pt x="168" y="4203"/>
                  <a:pt x="368" y="4203"/>
                </a:cubicBezTo>
                <a:cubicBezTo>
                  <a:pt x="568" y="4203"/>
                  <a:pt x="735" y="4037"/>
                  <a:pt x="735" y="3836"/>
                </a:cubicBezTo>
                <a:lnTo>
                  <a:pt x="735" y="367"/>
                </a:lnTo>
                <a:cubicBezTo>
                  <a:pt x="735" y="167"/>
                  <a:pt x="568" y="0"/>
                  <a:pt x="3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4"/>
          <p:cNvSpPr/>
          <p:nvPr/>
        </p:nvSpPr>
        <p:spPr>
          <a:xfrm>
            <a:off x="5518741" y="4217907"/>
            <a:ext cx="8361" cy="50143"/>
          </a:xfrm>
          <a:custGeom>
            <a:avLst/>
            <a:gdLst/>
            <a:ahLst/>
            <a:cxnLst/>
            <a:rect l="l" t="t" r="r" b="b"/>
            <a:pathLst>
              <a:path w="701" h="4204" extrusionOk="0">
                <a:moveTo>
                  <a:pt x="367" y="0"/>
                </a:moveTo>
                <a:cubicBezTo>
                  <a:pt x="167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67" y="4203"/>
                  <a:pt x="367" y="4203"/>
                </a:cubicBezTo>
                <a:cubicBezTo>
                  <a:pt x="534" y="4203"/>
                  <a:pt x="701" y="4037"/>
                  <a:pt x="701" y="3836"/>
                </a:cubicBezTo>
                <a:lnTo>
                  <a:pt x="701" y="367"/>
                </a:lnTo>
                <a:cubicBezTo>
                  <a:pt x="701" y="167"/>
                  <a:pt x="567" y="0"/>
                  <a:pt x="3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44"/>
          <p:cNvSpPr/>
          <p:nvPr/>
        </p:nvSpPr>
        <p:spPr>
          <a:xfrm>
            <a:off x="5496854" y="4217907"/>
            <a:ext cx="8373" cy="50143"/>
          </a:xfrm>
          <a:custGeom>
            <a:avLst/>
            <a:gdLst/>
            <a:ahLst/>
            <a:cxnLst/>
            <a:rect l="l" t="t" r="r" b="b"/>
            <a:pathLst>
              <a:path w="702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lnTo>
                  <a:pt x="1" y="3836"/>
                </a:lnTo>
                <a:cubicBezTo>
                  <a:pt x="1" y="4037"/>
                  <a:pt x="168" y="4203"/>
                  <a:pt x="368" y="4203"/>
                </a:cubicBezTo>
                <a:cubicBezTo>
                  <a:pt x="568" y="4203"/>
                  <a:pt x="701" y="4037"/>
                  <a:pt x="701" y="3836"/>
                </a:cubicBezTo>
                <a:lnTo>
                  <a:pt x="701" y="367"/>
                </a:lnTo>
                <a:cubicBezTo>
                  <a:pt x="701" y="167"/>
                  <a:pt x="568" y="0"/>
                  <a:pt x="3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oogle Shape;395;p44">
            <a:extLst>
              <a:ext uri="{FF2B5EF4-FFF2-40B4-BE49-F238E27FC236}">
                <a16:creationId xmlns:a16="http://schemas.microsoft.com/office/drawing/2014/main" id="{8450902B-E4FA-F766-C25E-BFB7B8CD248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088"/>
          <a:stretch/>
        </p:blipFill>
        <p:spPr>
          <a:xfrm>
            <a:off x="5216541" y="2200583"/>
            <a:ext cx="3557448" cy="30910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97;p44">
            <a:extLst>
              <a:ext uri="{FF2B5EF4-FFF2-40B4-BE49-F238E27FC236}">
                <a16:creationId xmlns:a16="http://schemas.microsoft.com/office/drawing/2014/main" id="{98F7DF93-CAEC-8510-E99D-AB53DCE3C0E0}"/>
              </a:ext>
            </a:extLst>
          </p:cNvPr>
          <p:cNvSpPr/>
          <p:nvPr/>
        </p:nvSpPr>
        <p:spPr>
          <a:xfrm>
            <a:off x="6756763" y="3025186"/>
            <a:ext cx="487515" cy="486396"/>
          </a:xfrm>
          <a:custGeom>
            <a:avLst/>
            <a:gdLst/>
            <a:ahLst/>
            <a:cxnLst/>
            <a:rect l="l" t="t" r="r" b="b"/>
            <a:pathLst>
              <a:path w="14878" h="14845" extrusionOk="0">
                <a:moveTo>
                  <a:pt x="4303" y="2636"/>
                </a:moveTo>
                <a:lnTo>
                  <a:pt x="12576" y="7440"/>
                </a:lnTo>
                <a:lnTo>
                  <a:pt x="4303" y="12210"/>
                </a:lnTo>
                <a:lnTo>
                  <a:pt x="4303" y="2636"/>
                </a:lnTo>
                <a:close/>
                <a:moveTo>
                  <a:pt x="7439" y="1"/>
                </a:moveTo>
                <a:cubicBezTo>
                  <a:pt x="3336" y="1"/>
                  <a:pt x="0" y="3303"/>
                  <a:pt x="0" y="7406"/>
                </a:cubicBezTo>
                <a:cubicBezTo>
                  <a:pt x="0" y="11542"/>
                  <a:pt x="3336" y="14845"/>
                  <a:pt x="7439" y="14845"/>
                </a:cubicBezTo>
                <a:cubicBezTo>
                  <a:pt x="11542" y="14845"/>
                  <a:pt x="14877" y="11542"/>
                  <a:pt x="14877" y="7406"/>
                </a:cubicBezTo>
                <a:cubicBezTo>
                  <a:pt x="14877" y="3303"/>
                  <a:pt x="11542" y="1"/>
                  <a:pt x="74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98;p44">
            <a:extLst>
              <a:ext uri="{FF2B5EF4-FFF2-40B4-BE49-F238E27FC236}">
                <a16:creationId xmlns:a16="http://schemas.microsoft.com/office/drawing/2014/main" id="{F5970B38-7D2A-692D-52B0-980C8F4FC94B}"/>
              </a:ext>
            </a:extLst>
          </p:cNvPr>
          <p:cNvSpPr/>
          <p:nvPr/>
        </p:nvSpPr>
        <p:spPr>
          <a:xfrm>
            <a:off x="5410596" y="4014800"/>
            <a:ext cx="3152751" cy="17585"/>
          </a:xfrm>
          <a:custGeom>
            <a:avLst/>
            <a:gdLst/>
            <a:ahLst/>
            <a:cxnLst/>
            <a:rect l="l" t="t" r="r" b="b"/>
            <a:pathLst>
              <a:path w="148173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147739" y="834"/>
                </a:lnTo>
                <a:cubicBezTo>
                  <a:pt x="147973" y="834"/>
                  <a:pt x="148173" y="634"/>
                  <a:pt x="148173" y="401"/>
                </a:cubicBezTo>
                <a:cubicBezTo>
                  <a:pt x="148173" y="167"/>
                  <a:pt x="147973" y="0"/>
                  <a:pt x="14773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99;p44">
            <a:extLst>
              <a:ext uri="{FF2B5EF4-FFF2-40B4-BE49-F238E27FC236}">
                <a16:creationId xmlns:a16="http://schemas.microsoft.com/office/drawing/2014/main" id="{79A28E33-FE7F-8311-AEDD-61A7CF1D4A39}"/>
              </a:ext>
            </a:extLst>
          </p:cNvPr>
          <p:cNvSpPr/>
          <p:nvPr/>
        </p:nvSpPr>
        <p:spPr>
          <a:xfrm>
            <a:off x="5410596" y="4014800"/>
            <a:ext cx="1510383" cy="17585"/>
          </a:xfrm>
          <a:custGeom>
            <a:avLst/>
            <a:gdLst/>
            <a:ahLst/>
            <a:cxnLst/>
            <a:rect l="l" t="t" r="r" b="b"/>
            <a:pathLst>
              <a:path w="70985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70984" y="834"/>
                </a:lnTo>
                <a:lnTo>
                  <a:pt x="709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00;p44">
            <a:extLst>
              <a:ext uri="{FF2B5EF4-FFF2-40B4-BE49-F238E27FC236}">
                <a16:creationId xmlns:a16="http://schemas.microsoft.com/office/drawing/2014/main" id="{6DD33746-4F2E-0F29-0A33-08BE60CDBBDA}"/>
              </a:ext>
            </a:extLst>
          </p:cNvPr>
          <p:cNvSpPr/>
          <p:nvPr/>
        </p:nvSpPr>
        <p:spPr>
          <a:xfrm>
            <a:off x="6907357" y="3997932"/>
            <a:ext cx="51832" cy="51302"/>
          </a:xfrm>
          <a:custGeom>
            <a:avLst/>
            <a:gdLst/>
            <a:ahLst/>
            <a:cxnLst/>
            <a:rect l="l" t="t" r="r" b="b"/>
            <a:pathLst>
              <a:path w="2436" h="2436" extrusionOk="0">
                <a:moveTo>
                  <a:pt x="1235" y="1"/>
                </a:moveTo>
                <a:cubicBezTo>
                  <a:pt x="568" y="1"/>
                  <a:pt x="1" y="535"/>
                  <a:pt x="1" y="1202"/>
                </a:cubicBezTo>
                <a:cubicBezTo>
                  <a:pt x="1" y="1902"/>
                  <a:pt x="568" y="2436"/>
                  <a:pt x="1235" y="2436"/>
                </a:cubicBezTo>
                <a:cubicBezTo>
                  <a:pt x="1902" y="2436"/>
                  <a:pt x="2436" y="1902"/>
                  <a:pt x="2436" y="1202"/>
                </a:cubicBezTo>
                <a:cubicBezTo>
                  <a:pt x="2436" y="535"/>
                  <a:pt x="1902" y="1"/>
                  <a:pt x="12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01;p44">
            <a:extLst>
              <a:ext uri="{FF2B5EF4-FFF2-40B4-BE49-F238E27FC236}">
                <a16:creationId xmlns:a16="http://schemas.microsoft.com/office/drawing/2014/main" id="{21DB3AF4-71D9-8845-0095-F019ED7EBDAA}"/>
              </a:ext>
            </a:extLst>
          </p:cNvPr>
          <p:cNvSpPr/>
          <p:nvPr/>
        </p:nvSpPr>
        <p:spPr>
          <a:xfrm>
            <a:off x="5598754" y="3916805"/>
            <a:ext cx="47527" cy="52655"/>
          </a:xfrm>
          <a:custGeom>
            <a:avLst/>
            <a:gdLst/>
            <a:ahLst/>
            <a:cxnLst/>
            <a:rect l="l" t="t" r="r" b="b"/>
            <a:pathLst>
              <a:path w="3337" h="3697" extrusionOk="0">
                <a:moveTo>
                  <a:pt x="361" y="0"/>
                </a:moveTo>
                <a:cubicBezTo>
                  <a:pt x="175" y="0"/>
                  <a:pt x="0" y="151"/>
                  <a:pt x="0" y="380"/>
                </a:cubicBezTo>
                <a:lnTo>
                  <a:pt x="0" y="3349"/>
                </a:lnTo>
                <a:cubicBezTo>
                  <a:pt x="0" y="3551"/>
                  <a:pt x="173" y="3696"/>
                  <a:pt x="358" y="3696"/>
                </a:cubicBezTo>
                <a:cubicBezTo>
                  <a:pt x="417" y="3696"/>
                  <a:pt x="478" y="3681"/>
                  <a:pt x="534" y="3649"/>
                </a:cubicBezTo>
                <a:lnTo>
                  <a:pt x="3103" y="2148"/>
                </a:lnTo>
                <a:cubicBezTo>
                  <a:pt x="3336" y="2015"/>
                  <a:pt x="3336" y="1681"/>
                  <a:pt x="3103" y="1548"/>
                </a:cubicBezTo>
                <a:lnTo>
                  <a:pt x="534" y="47"/>
                </a:lnTo>
                <a:cubicBezTo>
                  <a:pt x="479" y="15"/>
                  <a:pt x="419" y="0"/>
                  <a:pt x="3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02;p44">
            <a:extLst>
              <a:ext uri="{FF2B5EF4-FFF2-40B4-BE49-F238E27FC236}">
                <a16:creationId xmlns:a16="http://schemas.microsoft.com/office/drawing/2014/main" id="{4000333B-7554-E09E-9801-01D929C365CD}"/>
              </a:ext>
            </a:extLst>
          </p:cNvPr>
          <p:cNvSpPr/>
          <p:nvPr/>
        </p:nvSpPr>
        <p:spPr>
          <a:xfrm>
            <a:off x="5656703" y="3913187"/>
            <a:ext cx="10468" cy="59875"/>
          </a:xfrm>
          <a:custGeom>
            <a:avLst/>
            <a:gdLst/>
            <a:ahLst/>
            <a:cxnLst/>
            <a:rect l="l" t="t" r="r" b="b"/>
            <a:pathLst>
              <a:path w="735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lnTo>
                  <a:pt x="1" y="3836"/>
                </a:lnTo>
                <a:cubicBezTo>
                  <a:pt x="1" y="4037"/>
                  <a:pt x="168" y="4203"/>
                  <a:pt x="368" y="4203"/>
                </a:cubicBezTo>
                <a:cubicBezTo>
                  <a:pt x="568" y="4203"/>
                  <a:pt x="735" y="4037"/>
                  <a:pt x="735" y="3836"/>
                </a:cubicBezTo>
                <a:lnTo>
                  <a:pt x="735" y="367"/>
                </a:lnTo>
                <a:cubicBezTo>
                  <a:pt x="735" y="167"/>
                  <a:pt x="568" y="0"/>
                  <a:pt x="3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03;p44">
            <a:extLst>
              <a:ext uri="{FF2B5EF4-FFF2-40B4-BE49-F238E27FC236}">
                <a16:creationId xmlns:a16="http://schemas.microsoft.com/office/drawing/2014/main" id="{984E2F98-1F6D-F994-49C3-2121F2DB1203}"/>
              </a:ext>
            </a:extLst>
          </p:cNvPr>
          <p:cNvSpPr/>
          <p:nvPr/>
        </p:nvSpPr>
        <p:spPr>
          <a:xfrm>
            <a:off x="5485689" y="3913187"/>
            <a:ext cx="9984" cy="59875"/>
          </a:xfrm>
          <a:custGeom>
            <a:avLst/>
            <a:gdLst/>
            <a:ahLst/>
            <a:cxnLst/>
            <a:rect l="l" t="t" r="r" b="b"/>
            <a:pathLst>
              <a:path w="701" h="4204" extrusionOk="0">
                <a:moveTo>
                  <a:pt x="367" y="0"/>
                </a:moveTo>
                <a:cubicBezTo>
                  <a:pt x="167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67" y="4203"/>
                  <a:pt x="367" y="4203"/>
                </a:cubicBezTo>
                <a:cubicBezTo>
                  <a:pt x="534" y="4203"/>
                  <a:pt x="701" y="4037"/>
                  <a:pt x="701" y="3836"/>
                </a:cubicBezTo>
                <a:lnTo>
                  <a:pt x="701" y="367"/>
                </a:lnTo>
                <a:cubicBezTo>
                  <a:pt x="701" y="167"/>
                  <a:pt x="567" y="0"/>
                  <a:pt x="3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04;p44">
            <a:extLst>
              <a:ext uri="{FF2B5EF4-FFF2-40B4-BE49-F238E27FC236}">
                <a16:creationId xmlns:a16="http://schemas.microsoft.com/office/drawing/2014/main" id="{53844498-1CA6-64FA-6D06-DCEAE69B7B92}"/>
              </a:ext>
            </a:extLst>
          </p:cNvPr>
          <p:cNvSpPr/>
          <p:nvPr/>
        </p:nvSpPr>
        <p:spPr>
          <a:xfrm>
            <a:off x="5459555" y="3913187"/>
            <a:ext cx="9998" cy="59875"/>
          </a:xfrm>
          <a:custGeom>
            <a:avLst/>
            <a:gdLst/>
            <a:ahLst/>
            <a:cxnLst/>
            <a:rect l="l" t="t" r="r" b="b"/>
            <a:pathLst>
              <a:path w="702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lnTo>
                  <a:pt x="1" y="3836"/>
                </a:lnTo>
                <a:cubicBezTo>
                  <a:pt x="1" y="4037"/>
                  <a:pt x="168" y="4203"/>
                  <a:pt x="368" y="4203"/>
                </a:cubicBezTo>
                <a:cubicBezTo>
                  <a:pt x="568" y="4203"/>
                  <a:pt x="701" y="4037"/>
                  <a:pt x="701" y="3836"/>
                </a:cubicBezTo>
                <a:lnTo>
                  <a:pt x="701" y="367"/>
                </a:lnTo>
                <a:cubicBezTo>
                  <a:pt x="701" y="167"/>
                  <a:pt x="568" y="0"/>
                  <a:pt x="3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F5D15A0B-0D9B-8D3D-F43B-7D95C0D287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2" t="9028" r="2682" b="5972"/>
          <a:stretch/>
        </p:blipFill>
        <p:spPr>
          <a:xfrm>
            <a:off x="5290008" y="2329790"/>
            <a:ext cx="3410513" cy="1888117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D4496093-76FE-3C29-BF64-068EFDDAF2E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82" t="9028" r="2109" b="5972"/>
          <a:stretch/>
        </p:blipFill>
        <p:spPr>
          <a:xfrm>
            <a:off x="976887" y="683681"/>
            <a:ext cx="3302219" cy="1838064"/>
          </a:xfrm>
          <a:prstGeom prst="rect">
            <a:avLst/>
          </a:prstGeom>
        </p:spPr>
      </p:pic>
      <p:sp>
        <p:nvSpPr>
          <p:cNvPr id="3" name="Google Shape;622;p80">
            <a:extLst>
              <a:ext uri="{FF2B5EF4-FFF2-40B4-BE49-F238E27FC236}">
                <a16:creationId xmlns:a16="http://schemas.microsoft.com/office/drawing/2014/main" id="{A5C30AB6-F79B-8344-B597-D8AEC2121F47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8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7"/>
          <p:cNvSpPr/>
          <p:nvPr/>
        </p:nvSpPr>
        <p:spPr>
          <a:xfrm>
            <a:off x="5283834" y="431866"/>
            <a:ext cx="352500" cy="9543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47"/>
          <p:cNvSpPr/>
          <p:nvPr/>
        </p:nvSpPr>
        <p:spPr>
          <a:xfrm>
            <a:off x="1960066" y="435698"/>
            <a:ext cx="352500" cy="9543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47"/>
          <p:cNvSpPr/>
          <p:nvPr/>
        </p:nvSpPr>
        <p:spPr>
          <a:xfrm>
            <a:off x="3671506" y="3696517"/>
            <a:ext cx="352500" cy="9543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47"/>
          <p:cNvSpPr/>
          <p:nvPr/>
        </p:nvSpPr>
        <p:spPr>
          <a:xfrm>
            <a:off x="6868734" y="3730238"/>
            <a:ext cx="352500" cy="9543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47"/>
          <p:cNvSpPr/>
          <p:nvPr/>
        </p:nvSpPr>
        <p:spPr>
          <a:xfrm>
            <a:off x="306824" y="3668588"/>
            <a:ext cx="352500" cy="954300"/>
          </a:xfrm>
          <a:prstGeom prst="rect">
            <a:avLst/>
          </a:prstGeom>
          <a:solidFill>
            <a:srgbClr val="43717D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2" name="Google Shape;462;p47"/>
          <p:cNvCxnSpPr/>
          <p:nvPr/>
        </p:nvCxnSpPr>
        <p:spPr>
          <a:xfrm rot="10800000">
            <a:off x="2071216" y="435698"/>
            <a:ext cx="0" cy="2095500"/>
          </a:xfrm>
          <a:prstGeom prst="straightConnector1">
            <a:avLst/>
          </a:prstGeom>
          <a:noFill/>
          <a:ln w="19050" cap="flat" cmpd="sng">
            <a:solidFill>
              <a:srgbClr val="43717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47"/>
          <p:cNvCxnSpPr/>
          <p:nvPr/>
        </p:nvCxnSpPr>
        <p:spPr>
          <a:xfrm rot="10800000">
            <a:off x="5375934" y="431866"/>
            <a:ext cx="0" cy="2095500"/>
          </a:xfrm>
          <a:prstGeom prst="straightConnector1">
            <a:avLst/>
          </a:prstGeom>
          <a:noFill/>
          <a:ln w="19050" cap="flat" cmpd="sng">
            <a:solidFill>
              <a:srgbClr val="43717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5" name="Google Shape;465;p47"/>
          <p:cNvSpPr txBox="1"/>
          <p:nvPr/>
        </p:nvSpPr>
        <p:spPr>
          <a:xfrm>
            <a:off x="2064916" y="818451"/>
            <a:ext cx="3197706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200" dirty="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Extragerea conținutului de pe paginile web corespunzătoare linkurilor obținute anterior</a:t>
            </a:r>
            <a:endParaRPr sz="1200" dirty="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66" name="Google Shape;466;p47"/>
          <p:cNvSpPr txBox="1"/>
          <p:nvPr/>
        </p:nvSpPr>
        <p:spPr>
          <a:xfrm>
            <a:off x="2045865" y="307373"/>
            <a:ext cx="2590197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800" b="1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Web Scraper API</a:t>
            </a:r>
            <a:endParaRPr sz="1800" b="1"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grpSp>
        <p:nvGrpSpPr>
          <p:cNvPr id="467" name="Google Shape;467;p47"/>
          <p:cNvGrpSpPr/>
          <p:nvPr/>
        </p:nvGrpSpPr>
        <p:grpSpPr>
          <a:xfrm>
            <a:off x="293543" y="2439099"/>
            <a:ext cx="6828776" cy="270460"/>
            <a:chOff x="1464850" y="436376"/>
            <a:chExt cx="6001362" cy="222300"/>
          </a:xfrm>
          <a:solidFill>
            <a:srgbClr val="43717D"/>
          </a:solidFill>
        </p:grpSpPr>
        <p:sp>
          <p:nvSpPr>
            <p:cNvPr id="468" name="Google Shape;468;p47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7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7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7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7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3" name="Google Shape;473;p47"/>
            <p:cNvCxnSpPr>
              <a:cxnSpLocks/>
              <a:stCxn id="468" idx="3"/>
              <a:endCxn id="471" idx="1"/>
            </p:cNvCxnSpPr>
            <p:nvPr/>
          </p:nvCxnSpPr>
          <p:spPr>
            <a:xfrm>
              <a:off x="1687150" y="547526"/>
              <a:ext cx="1233216" cy="0"/>
            </a:xfrm>
            <a:prstGeom prst="straightConnector1">
              <a:avLst/>
            </a:prstGeom>
            <a:grp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4" name="Google Shape;474;p47"/>
            <p:cNvCxnSpPr>
              <a:cxnSpLocks/>
              <a:stCxn id="471" idx="3"/>
              <a:endCxn id="469" idx="1"/>
            </p:cNvCxnSpPr>
            <p:nvPr/>
          </p:nvCxnSpPr>
          <p:spPr>
            <a:xfrm>
              <a:off x="3142667" y="547526"/>
              <a:ext cx="1267549" cy="0"/>
            </a:xfrm>
            <a:prstGeom prst="straightConnector1">
              <a:avLst/>
            </a:prstGeom>
            <a:grp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5" name="Google Shape;475;p47"/>
            <p:cNvCxnSpPr>
              <a:cxnSpLocks/>
              <a:stCxn id="469" idx="3"/>
              <a:endCxn id="472" idx="1"/>
            </p:cNvCxnSpPr>
            <p:nvPr/>
          </p:nvCxnSpPr>
          <p:spPr>
            <a:xfrm>
              <a:off x="4632516" y="547526"/>
              <a:ext cx="1199331" cy="0"/>
            </a:xfrm>
            <a:prstGeom prst="straightConnector1">
              <a:avLst/>
            </a:prstGeom>
            <a:grp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" name="Google Shape;476;p47"/>
            <p:cNvCxnSpPr>
              <a:cxnSpLocks/>
              <a:stCxn id="472" idx="3"/>
              <a:endCxn id="470" idx="1"/>
            </p:cNvCxnSpPr>
            <p:nvPr/>
          </p:nvCxnSpPr>
          <p:spPr>
            <a:xfrm>
              <a:off x="6054147" y="547526"/>
              <a:ext cx="1189765" cy="0"/>
            </a:xfrm>
            <a:prstGeom prst="straightConnector1">
              <a:avLst/>
            </a:prstGeom>
            <a:grp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7" name="Google Shape;477;p47"/>
          <p:cNvSpPr txBox="1"/>
          <p:nvPr/>
        </p:nvSpPr>
        <p:spPr>
          <a:xfrm>
            <a:off x="5401209" y="828259"/>
            <a:ext cx="3562331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200" dirty="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Generarea unei imagini reprezentative itinerariului</a:t>
            </a:r>
            <a:endParaRPr sz="1200" dirty="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78" name="Google Shape;478;p47"/>
          <p:cNvSpPr txBox="1"/>
          <p:nvPr/>
        </p:nvSpPr>
        <p:spPr>
          <a:xfrm>
            <a:off x="5350584" y="303541"/>
            <a:ext cx="187065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800" b="1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Dall-e OpenAI</a:t>
            </a:r>
            <a:endParaRPr sz="1800" b="1"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479" name="Google Shape;479;p47"/>
          <p:cNvCxnSpPr/>
          <p:nvPr/>
        </p:nvCxnSpPr>
        <p:spPr>
          <a:xfrm rot="10800000">
            <a:off x="3769943" y="2620717"/>
            <a:ext cx="0" cy="2028300"/>
          </a:xfrm>
          <a:prstGeom prst="straightConnector1">
            <a:avLst/>
          </a:prstGeom>
          <a:noFill/>
          <a:ln w="19050" cap="flat" cmpd="sng">
            <a:solidFill>
              <a:srgbClr val="43717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7"/>
          <p:cNvSpPr txBox="1"/>
          <p:nvPr/>
        </p:nvSpPr>
        <p:spPr>
          <a:xfrm>
            <a:off x="3826457" y="4113085"/>
            <a:ext cx="3021493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200" dirty="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Extragerea orașelor din conținutul anterior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200" dirty="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Obținerea listei punctelor de interes</a:t>
            </a:r>
            <a:endParaRPr sz="1200" dirty="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81" name="Google Shape;481;p47"/>
          <p:cNvSpPr txBox="1"/>
          <p:nvPr/>
        </p:nvSpPr>
        <p:spPr>
          <a:xfrm>
            <a:off x="3769942" y="3573173"/>
            <a:ext cx="2334011" cy="539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800" b="1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ChatGPT OpenAI</a:t>
            </a:r>
            <a:endParaRPr sz="1800" b="1"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482" name="Google Shape;482;p47"/>
          <p:cNvCxnSpPr/>
          <p:nvPr/>
        </p:nvCxnSpPr>
        <p:spPr>
          <a:xfrm rot="10800000">
            <a:off x="408449" y="2592788"/>
            <a:ext cx="0" cy="2028300"/>
          </a:xfrm>
          <a:prstGeom prst="straightConnector1">
            <a:avLst/>
          </a:prstGeom>
          <a:noFill/>
          <a:ln w="19050" cap="flat" cmpd="sng">
            <a:solidFill>
              <a:srgbClr val="43717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3" name="Google Shape;483;p47"/>
          <p:cNvSpPr txBox="1"/>
          <p:nvPr/>
        </p:nvSpPr>
        <p:spPr>
          <a:xfrm>
            <a:off x="451908" y="4101522"/>
            <a:ext cx="316671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200" dirty="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Construirea unui prompt pentru Google 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200" dirty="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Căutarea propriu-zisă pe Google</a:t>
            </a:r>
            <a:endParaRPr sz="1200" dirty="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84" name="Google Shape;484;p47"/>
          <p:cNvSpPr txBox="1"/>
          <p:nvPr/>
        </p:nvSpPr>
        <p:spPr>
          <a:xfrm>
            <a:off x="393860" y="3580299"/>
            <a:ext cx="3326864" cy="111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800" b="1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Google Custom search API </a:t>
            </a:r>
            <a:endParaRPr sz="1800" b="1"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485" name="Google Shape;485;p47"/>
          <p:cNvCxnSpPr/>
          <p:nvPr/>
        </p:nvCxnSpPr>
        <p:spPr>
          <a:xfrm rot="10800000">
            <a:off x="6986221" y="2654438"/>
            <a:ext cx="0" cy="2028300"/>
          </a:xfrm>
          <a:prstGeom prst="straightConnector1">
            <a:avLst/>
          </a:prstGeom>
          <a:noFill/>
          <a:ln w="19050" cap="flat" cmpd="sng">
            <a:solidFill>
              <a:srgbClr val="43717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6" name="Google Shape;486;p47"/>
          <p:cNvSpPr txBox="1"/>
          <p:nvPr/>
        </p:nvSpPr>
        <p:spPr>
          <a:xfrm>
            <a:off x="6986221" y="4113085"/>
            <a:ext cx="2157779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sz="1200" dirty="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Obținerea informațiilor punctelor de interes</a:t>
            </a:r>
            <a:endParaRPr sz="1200" dirty="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87" name="Google Shape;487;p47"/>
          <p:cNvSpPr txBox="1"/>
          <p:nvPr/>
        </p:nvSpPr>
        <p:spPr>
          <a:xfrm>
            <a:off x="6954929" y="3604029"/>
            <a:ext cx="2516688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800" b="1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Google Places API</a:t>
            </a:r>
            <a:endParaRPr sz="1800" b="1"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" name="Google Shape;622;p80">
            <a:extLst>
              <a:ext uri="{FF2B5EF4-FFF2-40B4-BE49-F238E27FC236}">
                <a16:creationId xmlns:a16="http://schemas.microsoft.com/office/drawing/2014/main" id="{28DBF565-E165-8EFE-7420-4D7BFE7EE113}"/>
              </a:ext>
            </a:extLst>
          </p:cNvPr>
          <p:cNvSpPr txBox="1">
            <a:spLocks/>
          </p:cNvSpPr>
          <p:nvPr/>
        </p:nvSpPr>
        <p:spPr>
          <a:xfrm>
            <a:off x="8266570" y="4749850"/>
            <a:ext cx="83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9</a:t>
            </a:fld>
            <a:r>
              <a:rPr lang="en" dirty="0"/>
              <a:t>/</a:t>
            </a:r>
            <a:r>
              <a:rPr lang="ro-RO" dirty="0"/>
              <a:t>14</a:t>
            </a:r>
            <a:endParaRPr lang="e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387771"/>
      </a:accent1>
      <a:accent2>
        <a:srgbClr val="212121"/>
      </a:accent2>
      <a:accent3>
        <a:srgbClr val="9ECFCB"/>
      </a:accent3>
      <a:accent4>
        <a:srgbClr val="289C91"/>
      </a:accent4>
      <a:accent5>
        <a:srgbClr val="619792"/>
      </a:accent5>
      <a:accent6>
        <a:srgbClr val="384C4B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4043</TotalTime>
  <Words>332</Words>
  <Application>Microsoft Office PowerPoint</Application>
  <PresentationFormat>On-screen Show (16:9)</PresentationFormat>
  <Paragraphs>75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Comic Sans MS</vt:lpstr>
      <vt:lpstr>Roboto</vt:lpstr>
      <vt:lpstr>Livvic</vt:lpstr>
      <vt:lpstr>Arial</vt:lpstr>
      <vt:lpstr>Fira Sans Extra Condensed Medium</vt:lpstr>
      <vt:lpstr>Catamaran Light</vt:lpstr>
      <vt:lpstr>DM Sans</vt:lpstr>
      <vt:lpstr>Engineering Project Proposal by Slidesgo</vt:lpstr>
      <vt:lpstr>Proiectarea și implementarea unei aplicații web pentru construirea itinerariilor turistice personalizate</vt:lpstr>
      <vt:lpstr>CUPRINS</vt:lpstr>
      <vt:lpstr>PROBLEMA ADRESATĂ</vt:lpstr>
      <vt:lpstr>Contribuțiile incluse</vt:lpstr>
      <vt:lpstr>PowerPoint Presentation</vt:lpstr>
      <vt:lpstr>PowerPoint Presentation</vt:lpstr>
      <vt:lpstr>SOLUȚIA PROPUSĂ</vt:lpstr>
      <vt:lpstr>Preluarea informațiilor din interfață și structura bazei de date a orașelor</vt:lpstr>
      <vt:lpstr>PowerPoint Presentation</vt:lpstr>
      <vt:lpstr>Securitatea și protecția datelor</vt:lpstr>
      <vt:lpstr>REZULTATUL  OBȚINUT</vt:lpstr>
      <vt:lpstr>Concluzii</vt:lpstr>
      <vt:lpstr>Limitări</vt:lpstr>
      <vt:lpstr>Direcție viitoare</vt:lpstr>
      <vt:lpstr>Q&amp;A</vt:lpstr>
      <vt:lpstr>Mulțumesc pentru atenție!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Proiectarea și implementarea unei aplicații web pentru construirea itinerariilor turistice personalizate</dc:title>
  <cp:lastModifiedBy>carla234ap@outlook.com</cp:lastModifiedBy>
  <cp:revision>35</cp:revision>
  <dcterms:modified xsi:type="dcterms:W3CDTF">2024-07-08T21:50:20Z</dcterms:modified>
</cp:coreProperties>
</file>